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325" r:id="rId4"/>
    <p:sldId id="261" r:id="rId5"/>
    <p:sldId id="259" r:id="rId6"/>
    <p:sldId id="260" r:id="rId7"/>
    <p:sldId id="262" r:id="rId8"/>
    <p:sldId id="280" r:id="rId9"/>
    <p:sldId id="273" r:id="rId10"/>
    <p:sldId id="264" r:id="rId11"/>
    <p:sldId id="268" r:id="rId12"/>
    <p:sldId id="269" r:id="rId13"/>
    <p:sldId id="275" r:id="rId14"/>
    <p:sldId id="271" r:id="rId15"/>
    <p:sldId id="270" r:id="rId16"/>
    <p:sldId id="265" r:id="rId17"/>
    <p:sldId id="272" r:id="rId18"/>
    <p:sldId id="277" r:id="rId19"/>
    <p:sldId id="282" r:id="rId20"/>
    <p:sldId id="283" r:id="rId21"/>
    <p:sldId id="284" r:id="rId22"/>
    <p:sldId id="285" r:id="rId23"/>
    <p:sldId id="286" r:id="rId24"/>
    <p:sldId id="287" r:id="rId25"/>
    <p:sldId id="288" r:id="rId26"/>
    <p:sldId id="289" r:id="rId27"/>
    <p:sldId id="290" r:id="rId28"/>
    <p:sldId id="32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058FB6-BC1A-476E-B99C-1BB399299263}">
          <p14:sldIdLst>
            <p14:sldId id="256"/>
            <p14:sldId id="257"/>
            <p14:sldId id="325"/>
            <p14:sldId id="261"/>
            <p14:sldId id="259"/>
            <p14:sldId id="260"/>
            <p14:sldId id="262"/>
            <p14:sldId id="280"/>
          </p14:sldIdLst>
        </p14:section>
        <p14:section name="Data processing" id="{409B87E6-CB44-41BC-8DD2-51C0CD1B24A5}">
          <p14:sldIdLst>
            <p14:sldId id="273"/>
            <p14:sldId id="264"/>
          </p14:sldIdLst>
        </p14:section>
        <p14:section name="Modelling" id="{9542D40B-E573-450F-B4DC-F57C41850643}">
          <p14:sldIdLst>
            <p14:sldId id="268"/>
            <p14:sldId id="269"/>
            <p14:sldId id="275"/>
            <p14:sldId id="271"/>
            <p14:sldId id="270"/>
            <p14:sldId id="265"/>
            <p14:sldId id="272"/>
            <p14:sldId id="277"/>
            <p14:sldId id="282"/>
            <p14:sldId id="283"/>
            <p14:sldId id="284"/>
            <p14:sldId id="285"/>
            <p14:sldId id="286"/>
            <p14:sldId id="287"/>
            <p14:sldId id="288"/>
            <p14:sldId id="289"/>
            <p14:sldId id="290"/>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1438" autoAdjust="0"/>
  </p:normalViewPr>
  <p:slideViewPr>
    <p:cSldViewPr snapToGrid="0">
      <p:cViewPr varScale="1">
        <p:scale>
          <a:sx n="67" d="100"/>
          <a:sy n="67" d="100"/>
        </p:scale>
        <p:origin x="128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image" Target="../media/image8.jpg"/><Relationship Id="rId5" Type="http://schemas.openxmlformats.org/officeDocument/2006/relationships/image" Target="../media/image12.jpg"/><Relationship Id="rId4"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image" Target="../media/image3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image" Target="../media/image8.jpg"/><Relationship Id="rId5" Type="http://schemas.openxmlformats.org/officeDocument/2006/relationships/image" Target="../media/image12.jpg"/><Relationship Id="rId4"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image" Target="../media/image3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288FE2-D5F2-4A5B-8B5A-001464485B11}" type="doc">
      <dgm:prSet loTypeId="urn:microsoft.com/office/officeart/2005/8/layout/pList2" loCatId="list" qsTypeId="urn:microsoft.com/office/officeart/2005/8/quickstyle/simple1" qsCatId="simple" csTypeId="urn:microsoft.com/office/officeart/2005/8/colors/accent1_2" csCatId="accent1" phldr="1"/>
      <dgm:spPr/>
    </dgm:pt>
    <dgm:pt modelId="{0255846D-3FC9-4482-829D-0B652A15D1AD}">
      <dgm:prSet phldrT="[Text]"/>
      <dgm:spPr>
        <a:ln>
          <a:solidFill>
            <a:schemeClr val="tx2">
              <a:lumMod val="25000"/>
              <a:lumOff val="75000"/>
            </a:schemeClr>
          </a:solidFill>
        </a:ln>
      </dgm:spPr>
      <dgm:t>
        <a:bodyPr/>
        <a:lstStyle/>
        <a:p>
          <a:r>
            <a:rPr lang="en-GB" b="1" dirty="0"/>
            <a:t>Volume</a:t>
          </a:r>
          <a:endParaRPr lang="en-IN" b="1" dirty="0"/>
        </a:p>
      </dgm:t>
    </dgm:pt>
    <dgm:pt modelId="{57D0D237-3C8E-45B7-A5CA-0009C30E4AC5}" type="parTrans" cxnId="{EB03FF3E-AB04-40CC-A3D5-4C39042BDCB7}">
      <dgm:prSet/>
      <dgm:spPr/>
      <dgm:t>
        <a:bodyPr/>
        <a:lstStyle/>
        <a:p>
          <a:endParaRPr lang="en-IN"/>
        </a:p>
      </dgm:t>
    </dgm:pt>
    <dgm:pt modelId="{9FFA686A-8BA0-422A-8991-559943E1FEB8}" type="sibTrans" cxnId="{EB03FF3E-AB04-40CC-A3D5-4C39042BDCB7}">
      <dgm:prSet/>
      <dgm:spPr/>
      <dgm:t>
        <a:bodyPr/>
        <a:lstStyle/>
        <a:p>
          <a:endParaRPr lang="en-IN"/>
        </a:p>
      </dgm:t>
    </dgm:pt>
    <dgm:pt modelId="{2ED73765-5000-4A6C-B925-F1FF78D46FBE}">
      <dgm:prSet phldrT="[Text]"/>
      <dgm:spPr>
        <a:ln>
          <a:solidFill>
            <a:schemeClr val="tx2">
              <a:lumMod val="25000"/>
              <a:lumOff val="75000"/>
            </a:schemeClr>
          </a:solidFill>
        </a:ln>
      </dgm:spPr>
      <dgm:t>
        <a:bodyPr/>
        <a:lstStyle/>
        <a:p>
          <a:r>
            <a:rPr lang="en-IN" b="1" dirty="0">
              <a:effectLst/>
            </a:rPr>
            <a:t>Velocity</a:t>
          </a:r>
          <a:endParaRPr lang="en-IN" dirty="0"/>
        </a:p>
      </dgm:t>
    </dgm:pt>
    <dgm:pt modelId="{0F3E638C-6C57-4DC7-B8C2-C8D79085C8E9}" type="parTrans" cxnId="{B2228F63-424B-4B23-A5D8-7B788BC7A22C}">
      <dgm:prSet/>
      <dgm:spPr/>
      <dgm:t>
        <a:bodyPr/>
        <a:lstStyle/>
        <a:p>
          <a:endParaRPr lang="en-IN"/>
        </a:p>
      </dgm:t>
    </dgm:pt>
    <dgm:pt modelId="{8B56E389-4D90-411A-87AE-E5450BA6264C}" type="sibTrans" cxnId="{B2228F63-424B-4B23-A5D8-7B788BC7A22C}">
      <dgm:prSet/>
      <dgm:spPr/>
      <dgm:t>
        <a:bodyPr/>
        <a:lstStyle/>
        <a:p>
          <a:endParaRPr lang="en-IN"/>
        </a:p>
      </dgm:t>
    </dgm:pt>
    <dgm:pt modelId="{4A7DA27F-F15A-4529-9212-A0200045E3DC}">
      <dgm:prSet phldrT="[Text]"/>
      <dgm:spPr>
        <a:ln>
          <a:solidFill>
            <a:schemeClr val="tx2">
              <a:lumMod val="25000"/>
              <a:lumOff val="75000"/>
            </a:schemeClr>
          </a:solidFill>
        </a:ln>
      </dgm:spPr>
      <dgm:t>
        <a:bodyPr/>
        <a:lstStyle/>
        <a:p>
          <a:r>
            <a:rPr lang="en-IN" b="1" dirty="0">
              <a:effectLst/>
            </a:rPr>
            <a:t>Variety</a:t>
          </a:r>
          <a:endParaRPr lang="en-IN" dirty="0"/>
        </a:p>
      </dgm:t>
    </dgm:pt>
    <dgm:pt modelId="{B2803DE5-8405-47CA-AE57-5DBEC600CFDD}" type="parTrans" cxnId="{9503CFBE-B8E7-4904-A171-C09D20DB2399}">
      <dgm:prSet/>
      <dgm:spPr/>
      <dgm:t>
        <a:bodyPr/>
        <a:lstStyle/>
        <a:p>
          <a:endParaRPr lang="en-IN"/>
        </a:p>
      </dgm:t>
    </dgm:pt>
    <dgm:pt modelId="{C313AF9C-ACD2-4829-A417-96D5A148E859}" type="sibTrans" cxnId="{9503CFBE-B8E7-4904-A171-C09D20DB2399}">
      <dgm:prSet/>
      <dgm:spPr/>
      <dgm:t>
        <a:bodyPr/>
        <a:lstStyle/>
        <a:p>
          <a:endParaRPr lang="en-IN"/>
        </a:p>
      </dgm:t>
    </dgm:pt>
    <dgm:pt modelId="{037C910F-AD0C-4A49-9CFE-09CC6EC9E357}">
      <dgm:prSet phldrT="[Text]"/>
      <dgm:spPr>
        <a:ln>
          <a:solidFill>
            <a:schemeClr val="tx2">
              <a:lumMod val="25000"/>
              <a:lumOff val="75000"/>
            </a:schemeClr>
          </a:solidFill>
        </a:ln>
      </dgm:spPr>
      <dgm:t>
        <a:bodyPr/>
        <a:lstStyle/>
        <a:p>
          <a:r>
            <a:rPr lang="en-IN" b="1" dirty="0">
              <a:effectLst/>
            </a:rPr>
            <a:t>Veracity</a:t>
          </a:r>
          <a:endParaRPr lang="en-IN" dirty="0"/>
        </a:p>
      </dgm:t>
    </dgm:pt>
    <dgm:pt modelId="{C913E0D2-1416-4D1D-B97E-D2F8B85F343E}" type="parTrans" cxnId="{93BC59AA-27E1-452A-B4F6-1BF2CB69BD3A}">
      <dgm:prSet/>
      <dgm:spPr/>
      <dgm:t>
        <a:bodyPr/>
        <a:lstStyle/>
        <a:p>
          <a:endParaRPr lang="en-IN"/>
        </a:p>
      </dgm:t>
    </dgm:pt>
    <dgm:pt modelId="{42EC7AFD-DF04-4069-9330-FC5C234A5AB1}" type="sibTrans" cxnId="{93BC59AA-27E1-452A-B4F6-1BF2CB69BD3A}">
      <dgm:prSet/>
      <dgm:spPr/>
      <dgm:t>
        <a:bodyPr/>
        <a:lstStyle/>
        <a:p>
          <a:endParaRPr lang="en-IN"/>
        </a:p>
      </dgm:t>
    </dgm:pt>
    <dgm:pt modelId="{F18D052D-78B3-4216-9D1E-CF8217DB780D}">
      <dgm:prSet phldrT="[Text]"/>
      <dgm:spPr>
        <a:ln>
          <a:solidFill>
            <a:schemeClr val="tx2">
              <a:lumMod val="25000"/>
              <a:lumOff val="75000"/>
            </a:schemeClr>
          </a:solidFill>
        </a:ln>
      </dgm:spPr>
      <dgm:t>
        <a:bodyPr/>
        <a:lstStyle/>
        <a:p>
          <a:r>
            <a:rPr lang="en-IN" b="1" dirty="0">
              <a:effectLst/>
            </a:rPr>
            <a:t>Value</a:t>
          </a:r>
          <a:endParaRPr lang="en-IN" dirty="0"/>
        </a:p>
      </dgm:t>
    </dgm:pt>
    <dgm:pt modelId="{AA663AEA-6D86-46D4-B226-85F5D2CD9AA0}" type="parTrans" cxnId="{8AA2669A-9A24-4C54-AAC4-FE6EA9B95F2E}">
      <dgm:prSet/>
      <dgm:spPr/>
      <dgm:t>
        <a:bodyPr/>
        <a:lstStyle/>
        <a:p>
          <a:endParaRPr lang="en-IN"/>
        </a:p>
      </dgm:t>
    </dgm:pt>
    <dgm:pt modelId="{D272A94B-D6AB-4914-BC54-FA3F638EE426}" type="sibTrans" cxnId="{8AA2669A-9A24-4C54-AAC4-FE6EA9B95F2E}">
      <dgm:prSet/>
      <dgm:spPr/>
      <dgm:t>
        <a:bodyPr/>
        <a:lstStyle/>
        <a:p>
          <a:endParaRPr lang="en-IN"/>
        </a:p>
      </dgm:t>
    </dgm:pt>
    <dgm:pt modelId="{8E7B5BBC-65C0-4478-A8AC-603A2A0AB4FC}" type="pres">
      <dgm:prSet presAssocID="{59288FE2-D5F2-4A5B-8B5A-001464485B11}" presName="Name0" presStyleCnt="0">
        <dgm:presLayoutVars>
          <dgm:dir/>
          <dgm:resizeHandles val="exact"/>
        </dgm:presLayoutVars>
      </dgm:prSet>
      <dgm:spPr/>
    </dgm:pt>
    <dgm:pt modelId="{ADB29CC8-AE79-4186-9493-566E78A76F28}" type="pres">
      <dgm:prSet presAssocID="{59288FE2-D5F2-4A5B-8B5A-001464485B11}" presName="bkgdShp" presStyleLbl="alignAccFollowNode1" presStyleIdx="0" presStyleCnt="1"/>
      <dgm:spPr>
        <a:solidFill>
          <a:schemeClr val="accent1">
            <a:lumMod val="20000"/>
            <a:lumOff val="80000"/>
            <a:alpha val="90000"/>
          </a:schemeClr>
        </a:solidFill>
      </dgm:spPr>
    </dgm:pt>
    <dgm:pt modelId="{5AA6F9E7-EDD2-496A-9A66-34592AC71070}" type="pres">
      <dgm:prSet presAssocID="{59288FE2-D5F2-4A5B-8B5A-001464485B11}" presName="linComp" presStyleCnt="0"/>
      <dgm:spPr/>
    </dgm:pt>
    <dgm:pt modelId="{C3691C2D-9395-4675-937B-0543920CA37B}" type="pres">
      <dgm:prSet presAssocID="{0255846D-3FC9-4482-829D-0B652A15D1AD}" presName="compNode" presStyleCnt="0"/>
      <dgm:spPr/>
    </dgm:pt>
    <dgm:pt modelId="{479D7283-D1F1-4533-9B35-1E347F382090}" type="pres">
      <dgm:prSet presAssocID="{0255846D-3FC9-4482-829D-0B652A15D1AD}" presName="node" presStyleLbl="node1" presStyleIdx="0" presStyleCnt="5">
        <dgm:presLayoutVars>
          <dgm:bulletEnabled val="1"/>
        </dgm:presLayoutVars>
      </dgm:prSet>
      <dgm:spPr/>
    </dgm:pt>
    <dgm:pt modelId="{6935B6B2-93D1-4B6E-A754-E24DB3E8830C}" type="pres">
      <dgm:prSet presAssocID="{0255846D-3FC9-4482-829D-0B652A15D1AD}" presName="invisiNode" presStyleLbl="node1" presStyleIdx="0" presStyleCnt="5"/>
      <dgm:spPr/>
    </dgm:pt>
    <dgm:pt modelId="{6436ACA7-E3C5-4EA2-8CFE-493B5F370BC5}" type="pres">
      <dgm:prSet presAssocID="{0255846D-3FC9-4482-829D-0B652A15D1AD}" presName="imagNode" presStyleLbl="fgImgPlace1" presStyleIdx="0" presStyleCnt="5" custLinFactNeighborX="862" custLinFactNeighborY="652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87089" t="-468" r="-62911" b="468"/>
          </a:stretch>
        </a:blipFill>
      </dgm:spPr>
    </dgm:pt>
    <dgm:pt modelId="{20462D25-B942-41D7-B409-50ECB44C90E5}" type="pres">
      <dgm:prSet presAssocID="{9FFA686A-8BA0-422A-8991-559943E1FEB8}" presName="sibTrans" presStyleLbl="sibTrans2D1" presStyleIdx="0" presStyleCnt="0"/>
      <dgm:spPr/>
    </dgm:pt>
    <dgm:pt modelId="{11BE6F13-FCD9-4C72-AF60-DE4212EC0648}" type="pres">
      <dgm:prSet presAssocID="{2ED73765-5000-4A6C-B925-F1FF78D46FBE}" presName="compNode" presStyleCnt="0"/>
      <dgm:spPr/>
    </dgm:pt>
    <dgm:pt modelId="{7040AB22-EB69-4BBD-B3A5-1490642F8B3D}" type="pres">
      <dgm:prSet presAssocID="{2ED73765-5000-4A6C-B925-F1FF78D46FBE}" presName="node" presStyleLbl="node1" presStyleIdx="1" presStyleCnt="5">
        <dgm:presLayoutVars>
          <dgm:bulletEnabled val="1"/>
        </dgm:presLayoutVars>
      </dgm:prSet>
      <dgm:spPr/>
    </dgm:pt>
    <dgm:pt modelId="{15C7557C-9273-4734-8A30-861738A80D63}" type="pres">
      <dgm:prSet presAssocID="{2ED73765-5000-4A6C-B925-F1FF78D46FBE}" presName="invisiNode" presStyleLbl="node1" presStyleIdx="1" presStyleCnt="5"/>
      <dgm:spPr/>
    </dgm:pt>
    <dgm:pt modelId="{294B6DEF-E555-4BBC-855A-A425794CAF7A}" type="pres">
      <dgm:prSet presAssocID="{2ED73765-5000-4A6C-B925-F1FF78D46FBE}" presName="imagNode" presStyleLbl="fgImgPlace1" presStyleIdx="1" presStyleCnt="5" custLinFactNeighborY="702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2708" t="1826" r="-27292" b="-1826"/>
          </a:stretch>
        </a:blipFill>
      </dgm:spPr>
    </dgm:pt>
    <dgm:pt modelId="{9686B206-5429-4C6E-9317-8D52CAC09F44}" type="pres">
      <dgm:prSet presAssocID="{8B56E389-4D90-411A-87AE-E5450BA6264C}" presName="sibTrans" presStyleLbl="sibTrans2D1" presStyleIdx="0" presStyleCnt="0"/>
      <dgm:spPr/>
    </dgm:pt>
    <dgm:pt modelId="{7503CDF2-422A-4E04-A018-EA2E6F98DF66}" type="pres">
      <dgm:prSet presAssocID="{4A7DA27F-F15A-4529-9212-A0200045E3DC}" presName="compNode" presStyleCnt="0"/>
      <dgm:spPr/>
    </dgm:pt>
    <dgm:pt modelId="{D8F40093-6E4F-411E-947B-F086EE1D81F2}" type="pres">
      <dgm:prSet presAssocID="{4A7DA27F-F15A-4529-9212-A0200045E3DC}" presName="node" presStyleLbl="node1" presStyleIdx="2" presStyleCnt="5">
        <dgm:presLayoutVars>
          <dgm:bulletEnabled val="1"/>
        </dgm:presLayoutVars>
      </dgm:prSet>
      <dgm:spPr/>
    </dgm:pt>
    <dgm:pt modelId="{B3E111A3-1072-47A7-9E95-0A92EE550C45}" type="pres">
      <dgm:prSet presAssocID="{4A7DA27F-F15A-4529-9212-A0200045E3DC}" presName="invisiNode" presStyleLbl="node1" presStyleIdx="2" presStyleCnt="5"/>
      <dgm:spPr/>
    </dgm:pt>
    <dgm:pt modelId="{0CD3C77F-CEC1-4FF1-9F9D-3D2796D669E0}" type="pres">
      <dgm:prSet presAssocID="{4A7DA27F-F15A-4529-9212-A0200045E3DC}" presName="imagNode" presStyleLbl="fgImgPlace1" presStyleIdx="2" presStyleCnt="5" custLinFactNeighborY="7028"/>
      <dgm:spPr>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dgm:spPr>
    </dgm:pt>
    <dgm:pt modelId="{912A4817-0D57-4865-BC60-84A5880B1628}" type="pres">
      <dgm:prSet presAssocID="{C313AF9C-ACD2-4829-A417-96D5A148E859}" presName="sibTrans" presStyleLbl="sibTrans2D1" presStyleIdx="0" presStyleCnt="0"/>
      <dgm:spPr/>
    </dgm:pt>
    <dgm:pt modelId="{FEF60316-3908-4A24-BFBB-4EB64F8B626E}" type="pres">
      <dgm:prSet presAssocID="{037C910F-AD0C-4A49-9CFE-09CC6EC9E357}" presName="compNode" presStyleCnt="0"/>
      <dgm:spPr/>
    </dgm:pt>
    <dgm:pt modelId="{38BA5CDB-3245-4742-8D63-729ABC358719}" type="pres">
      <dgm:prSet presAssocID="{037C910F-AD0C-4A49-9CFE-09CC6EC9E357}" presName="node" presStyleLbl="node1" presStyleIdx="3" presStyleCnt="5">
        <dgm:presLayoutVars>
          <dgm:bulletEnabled val="1"/>
        </dgm:presLayoutVars>
      </dgm:prSet>
      <dgm:spPr/>
    </dgm:pt>
    <dgm:pt modelId="{DE9689A2-B55F-4EAA-ADA5-41EDCD3B380C}" type="pres">
      <dgm:prSet presAssocID="{037C910F-AD0C-4A49-9CFE-09CC6EC9E357}" presName="invisiNode" presStyleLbl="node1" presStyleIdx="3" presStyleCnt="5"/>
      <dgm:spPr/>
    </dgm:pt>
    <dgm:pt modelId="{A8EB0B85-AF10-4B20-8589-796033FBBEA0}" type="pres">
      <dgm:prSet presAssocID="{037C910F-AD0C-4A49-9CFE-09CC6EC9E357}" presName="imagNode" presStyleLbl="fgImgPlace1" presStyleIdx="3" presStyleCnt="5" custLinFactNeighborY="702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2779" r="-81221"/>
          </a:stretch>
        </a:blipFill>
      </dgm:spPr>
    </dgm:pt>
    <dgm:pt modelId="{1C0C07D3-C77B-425A-A2C9-85642384694C}" type="pres">
      <dgm:prSet presAssocID="{42EC7AFD-DF04-4069-9330-FC5C234A5AB1}" presName="sibTrans" presStyleLbl="sibTrans2D1" presStyleIdx="0" presStyleCnt="0"/>
      <dgm:spPr/>
    </dgm:pt>
    <dgm:pt modelId="{FEDA2901-FCCB-4C65-B850-B7B39015AE69}" type="pres">
      <dgm:prSet presAssocID="{F18D052D-78B3-4216-9D1E-CF8217DB780D}" presName="compNode" presStyleCnt="0"/>
      <dgm:spPr/>
    </dgm:pt>
    <dgm:pt modelId="{280126A2-7CBD-4EB5-992F-21F9961AD318}" type="pres">
      <dgm:prSet presAssocID="{F18D052D-78B3-4216-9D1E-CF8217DB780D}" presName="node" presStyleLbl="node1" presStyleIdx="4" presStyleCnt="5">
        <dgm:presLayoutVars>
          <dgm:bulletEnabled val="1"/>
        </dgm:presLayoutVars>
      </dgm:prSet>
      <dgm:spPr/>
    </dgm:pt>
    <dgm:pt modelId="{203DEC7F-6BB5-4CA9-BC7D-3AE8B0AB78CB}" type="pres">
      <dgm:prSet presAssocID="{F18D052D-78B3-4216-9D1E-CF8217DB780D}" presName="invisiNode" presStyleLbl="node1" presStyleIdx="4" presStyleCnt="5"/>
      <dgm:spPr/>
    </dgm:pt>
    <dgm:pt modelId="{6236FDB3-733E-4520-BCD2-122D7CD5C43A}" type="pres">
      <dgm:prSet presAssocID="{F18D052D-78B3-4216-9D1E-CF8217DB780D}" presName="imagNode" presStyleLbl="fgImgPlace1" presStyleIdx="4" presStyleCnt="5" custLinFactNeighborY="702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72716" t="-608" r="-17284" b="608"/>
          </a:stretch>
        </a:blipFill>
      </dgm:spPr>
    </dgm:pt>
  </dgm:ptLst>
  <dgm:cxnLst>
    <dgm:cxn modelId="{64E38509-FDD4-4BD4-A1F6-16E30116E0E8}" type="presOf" srcId="{42EC7AFD-DF04-4069-9330-FC5C234A5AB1}" destId="{1C0C07D3-C77B-425A-A2C9-85642384694C}" srcOrd="0" destOrd="0" presId="urn:microsoft.com/office/officeart/2005/8/layout/pList2"/>
    <dgm:cxn modelId="{0B4EC820-C81D-4F7A-A3DA-5F633DCA8AD4}" type="presOf" srcId="{F18D052D-78B3-4216-9D1E-CF8217DB780D}" destId="{280126A2-7CBD-4EB5-992F-21F9961AD318}" srcOrd="0" destOrd="0" presId="urn:microsoft.com/office/officeart/2005/8/layout/pList2"/>
    <dgm:cxn modelId="{EB03FF3E-AB04-40CC-A3D5-4C39042BDCB7}" srcId="{59288FE2-D5F2-4A5B-8B5A-001464485B11}" destId="{0255846D-3FC9-4482-829D-0B652A15D1AD}" srcOrd="0" destOrd="0" parTransId="{57D0D237-3C8E-45B7-A5CA-0009C30E4AC5}" sibTransId="{9FFA686A-8BA0-422A-8991-559943E1FEB8}"/>
    <dgm:cxn modelId="{B2228F63-424B-4B23-A5D8-7B788BC7A22C}" srcId="{59288FE2-D5F2-4A5B-8B5A-001464485B11}" destId="{2ED73765-5000-4A6C-B925-F1FF78D46FBE}" srcOrd="1" destOrd="0" parTransId="{0F3E638C-6C57-4DC7-B8C2-C8D79085C8E9}" sibTransId="{8B56E389-4D90-411A-87AE-E5450BA6264C}"/>
    <dgm:cxn modelId="{A4AE0A76-7873-4AAC-9E4F-E8F46BB78115}" type="presOf" srcId="{4A7DA27F-F15A-4529-9212-A0200045E3DC}" destId="{D8F40093-6E4F-411E-947B-F086EE1D81F2}" srcOrd="0" destOrd="0" presId="urn:microsoft.com/office/officeart/2005/8/layout/pList2"/>
    <dgm:cxn modelId="{87823956-0DA9-4E83-A7F6-DBB2E51BA5BD}" type="presOf" srcId="{9FFA686A-8BA0-422A-8991-559943E1FEB8}" destId="{20462D25-B942-41D7-B409-50ECB44C90E5}" srcOrd="0" destOrd="0" presId="urn:microsoft.com/office/officeart/2005/8/layout/pList2"/>
    <dgm:cxn modelId="{8AA2669A-9A24-4C54-AAC4-FE6EA9B95F2E}" srcId="{59288FE2-D5F2-4A5B-8B5A-001464485B11}" destId="{F18D052D-78B3-4216-9D1E-CF8217DB780D}" srcOrd="4" destOrd="0" parTransId="{AA663AEA-6D86-46D4-B226-85F5D2CD9AA0}" sibTransId="{D272A94B-D6AB-4914-BC54-FA3F638EE426}"/>
    <dgm:cxn modelId="{96EF979E-9460-4DD6-807E-02468DBC9BC9}" type="presOf" srcId="{0255846D-3FC9-4482-829D-0B652A15D1AD}" destId="{479D7283-D1F1-4533-9B35-1E347F382090}" srcOrd="0" destOrd="0" presId="urn:microsoft.com/office/officeart/2005/8/layout/pList2"/>
    <dgm:cxn modelId="{93BC59AA-27E1-452A-B4F6-1BF2CB69BD3A}" srcId="{59288FE2-D5F2-4A5B-8B5A-001464485B11}" destId="{037C910F-AD0C-4A49-9CFE-09CC6EC9E357}" srcOrd="3" destOrd="0" parTransId="{C913E0D2-1416-4D1D-B97E-D2F8B85F343E}" sibTransId="{42EC7AFD-DF04-4069-9330-FC5C234A5AB1}"/>
    <dgm:cxn modelId="{11C5AEB1-5C21-4A3D-8AF2-10091A3D1801}" type="presOf" srcId="{2ED73765-5000-4A6C-B925-F1FF78D46FBE}" destId="{7040AB22-EB69-4BBD-B3A5-1490642F8B3D}" srcOrd="0" destOrd="0" presId="urn:microsoft.com/office/officeart/2005/8/layout/pList2"/>
    <dgm:cxn modelId="{9503CFBE-B8E7-4904-A171-C09D20DB2399}" srcId="{59288FE2-D5F2-4A5B-8B5A-001464485B11}" destId="{4A7DA27F-F15A-4529-9212-A0200045E3DC}" srcOrd="2" destOrd="0" parTransId="{B2803DE5-8405-47CA-AE57-5DBEC600CFDD}" sibTransId="{C313AF9C-ACD2-4829-A417-96D5A148E859}"/>
    <dgm:cxn modelId="{6ABA3CC3-4237-4B60-BF11-4949F9C9270D}" type="presOf" srcId="{8B56E389-4D90-411A-87AE-E5450BA6264C}" destId="{9686B206-5429-4C6E-9317-8D52CAC09F44}" srcOrd="0" destOrd="0" presId="urn:microsoft.com/office/officeart/2005/8/layout/pList2"/>
    <dgm:cxn modelId="{ED0476D0-C633-4ECC-A27A-7C7210021E8F}" type="presOf" srcId="{C313AF9C-ACD2-4829-A417-96D5A148E859}" destId="{912A4817-0D57-4865-BC60-84A5880B1628}" srcOrd="0" destOrd="0" presId="urn:microsoft.com/office/officeart/2005/8/layout/pList2"/>
    <dgm:cxn modelId="{C0FB62E2-419F-4AA0-8A3F-DED33A64107B}" type="presOf" srcId="{037C910F-AD0C-4A49-9CFE-09CC6EC9E357}" destId="{38BA5CDB-3245-4742-8D63-729ABC358719}" srcOrd="0" destOrd="0" presId="urn:microsoft.com/office/officeart/2005/8/layout/pList2"/>
    <dgm:cxn modelId="{EA7A42F8-459F-45EE-9318-2DD6A659675B}" type="presOf" srcId="{59288FE2-D5F2-4A5B-8B5A-001464485B11}" destId="{8E7B5BBC-65C0-4478-A8AC-603A2A0AB4FC}" srcOrd="0" destOrd="0" presId="urn:microsoft.com/office/officeart/2005/8/layout/pList2"/>
    <dgm:cxn modelId="{18A4866B-3EAC-4949-9907-70DA8785B7DC}" type="presParOf" srcId="{8E7B5BBC-65C0-4478-A8AC-603A2A0AB4FC}" destId="{ADB29CC8-AE79-4186-9493-566E78A76F28}" srcOrd="0" destOrd="0" presId="urn:microsoft.com/office/officeart/2005/8/layout/pList2"/>
    <dgm:cxn modelId="{F09B6BCA-8450-43BB-9D53-F5F0D9F2FF01}" type="presParOf" srcId="{8E7B5BBC-65C0-4478-A8AC-603A2A0AB4FC}" destId="{5AA6F9E7-EDD2-496A-9A66-34592AC71070}" srcOrd="1" destOrd="0" presId="urn:microsoft.com/office/officeart/2005/8/layout/pList2"/>
    <dgm:cxn modelId="{C441AA0A-6678-4ADB-A9F3-A0CF4132D12A}" type="presParOf" srcId="{5AA6F9E7-EDD2-496A-9A66-34592AC71070}" destId="{C3691C2D-9395-4675-937B-0543920CA37B}" srcOrd="0" destOrd="0" presId="urn:microsoft.com/office/officeart/2005/8/layout/pList2"/>
    <dgm:cxn modelId="{D4DCD2B9-A6E9-4EAF-BDA6-28157D40B0B5}" type="presParOf" srcId="{C3691C2D-9395-4675-937B-0543920CA37B}" destId="{479D7283-D1F1-4533-9B35-1E347F382090}" srcOrd="0" destOrd="0" presId="urn:microsoft.com/office/officeart/2005/8/layout/pList2"/>
    <dgm:cxn modelId="{A2A298B6-C1D9-4147-8D6D-3BEF37AAA444}" type="presParOf" srcId="{C3691C2D-9395-4675-937B-0543920CA37B}" destId="{6935B6B2-93D1-4B6E-A754-E24DB3E8830C}" srcOrd="1" destOrd="0" presId="urn:microsoft.com/office/officeart/2005/8/layout/pList2"/>
    <dgm:cxn modelId="{8A722422-F284-4C68-83BF-EDC9EEFBDF56}" type="presParOf" srcId="{C3691C2D-9395-4675-937B-0543920CA37B}" destId="{6436ACA7-E3C5-4EA2-8CFE-493B5F370BC5}" srcOrd="2" destOrd="0" presId="urn:microsoft.com/office/officeart/2005/8/layout/pList2"/>
    <dgm:cxn modelId="{2D79B706-92CD-42AF-A690-2614F3D4FA9A}" type="presParOf" srcId="{5AA6F9E7-EDD2-496A-9A66-34592AC71070}" destId="{20462D25-B942-41D7-B409-50ECB44C90E5}" srcOrd="1" destOrd="0" presId="urn:microsoft.com/office/officeart/2005/8/layout/pList2"/>
    <dgm:cxn modelId="{F45A4972-E80E-46C0-97AE-CAEC833F5D59}" type="presParOf" srcId="{5AA6F9E7-EDD2-496A-9A66-34592AC71070}" destId="{11BE6F13-FCD9-4C72-AF60-DE4212EC0648}" srcOrd="2" destOrd="0" presId="urn:microsoft.com/office/officeart/2005/8/layout/pList2"/>
    <dgm:cxn modelId="{FD1C39E8-CDC0-4697-8C1A-3E8577AE1507}" type="presParOf" srcId="{11BE6F13-FCD9-4C72-AF60-DE4212EC0648}" destId="{7040AB22-EB69-4BBD-B3A5-1490642F8B3D}" srcOrd="0" destOrd="0" presId="urn:microsoft.com/office/officeart/2005/8/layout/pList2"/>
    <dgm:cxn modelId="{1E782139-FDFA-4CAC-A59D-24774A181BCD}" type="presParOf" srcId="{11BE6F13-FCD9-4C72-AF60-DE4212EC0648}" destId="{15C7557C-9273-4734-8A30-861738A80D63}" srcOrd="1" destOrd="0" presId="urn:microsoft.com/office/officeart/2005/8/layout/pList2"/>
    <dgm:cxn modelId="{77055224-43B2-4216-A21F-7D894F55154A}" type="presParOf" srcId="{11BE6F13-FCD9-4C72-AF60-DE4212EC0648}" destId="{294B6DEF-E555-4BBC-855A-A425794CAF7A}" srcOrd="2" destOrd="0" presId="urn:microsoft.com/office/officeart/2005/8/layout/pList2"/>
    <dgm:cxn modelId="{BA938CC0-84F3-4A2F-AEE9-9ABCE8333ABC}" type="presParOf" srcId="{5AA6F9E7-EDD2-496A-9A66-34592AC71070}" destId="{9686B206-5429-4C6E-9317-8D52CAC09F44}" srcOrd="3" destOrd="0" presId="urn:microsoft.com/office/officeart/2005/8/layout/pList2"/>
    <dgm:cxn modelId="{F2C5C65F-50A3-4FA2-9C5E-8C39EAADC0A4}" type="presParOf" srcId="{5AA6F9E7-EDD2-496A-9A66-34592AC71070}" destId="{7503CDF2-422A-4E04-A018-EA2E6F98DF66}" srcOrd="4" destOrd="0" presId="urn:microsoft.com/office/officeart/2005/8/layout/pList2"/>
    <dgm:cxn modelId="{33B36C0C-D5AA-4BE7-9AD8-B34EC7F42BE2}" type="presParOf" srcId="{7503CDF2-422A-4E04-A018-EA2E6F98DF66}" destId="{D8F40093-6E4F-411E-947B-F086EE1D81F2}" srcOrd="0" destOrd="0" presId="urn:microsoft.com/office/officeart/2005/8/layout/pList2"/>
    <dgm:cxn modelId="{E37DEBED-4468-4F5C-A238-A1752684FEAC}" type="presParOf" srcId="{7503CDF2-422A-4E04-A018-EA2E6F98DF66}" destId="{B3E111A3-1072-47A7-9E95-0A92EE550C45}" srcOrd="1" destOrd="0" presId="urn:microsoft.com/office/officeart/2005/8/layout/pList2"/>
    <dgm:cxn modelId="{27860EE0-4C58-409D-9307-60A25957B4A8}" type="presParOf" srcId="{7503CDF2-422A-4E04-A018-EA2E6F98DF66}" destId="{0CD3C77F-CEC1-4FF1-9F9D-3D2796D669E0}" srcOrd="2" destOrd="0" presId="urn:microsoft.com/office/officeart/2005/8/layout/pList2"/>
    <dgm:cxn modelId="{AE2EB34D-4096-4C04-A7A1-921C84BA98F9}" type="presParOf" srcId="{5AA6F9E7-EDD2-496A-9A66-34592AC71070}" destId="{912A4817-0D57-4865-BC60-84A5880B1628}" srcOrd="5" destOrd="0" presId="urn:microsoft.com/office/officeart/2005/8/layout/pList2"/>
    <dgm:cxn modelId="{8D5D161B-E551-4F14-9BAF-4E577B67A376}" type="presParOf" srcId="{5AA6F9E7-EDD2-496A-9A66-34592AC71070}" destId="{FEF60316-3908-4A24-BFBB-4EB64F8B626E}" srcOrd="6" destOrd="0" presId="urn:microsoft.com/office/officeart/2005/8/layout/pList2"/>
    <dgm:cxn modelId="{34691DCF-DB0B-42BD-9B10-CCA66FCDA793}" type="presParOf" srcId="{FEF60316-3908-4A24-BFBB-4EB64F8B626E}" destId="{38BA5CDB-3245-4742-8D63-729ABC358719}" srcOrd="0" destOrd="0" presId="urn:microsoft.com/office/officeart/2005/8/layout/pList2"/>
    <dgm:cxn modelId="{AA30A494-A8EC-4567-BEA1-62754BC302B9}" type="presParOf" srcId="{FEF60316-3908-4A24-BFBB-4EB64F8B626E}" destId="{DE9689A2-B55F-4EAA-ADA5-41EDCD3B380C}" srcOrd="1" destOrd="0" presId="urn:microsoft.com/office/officeart/2005/8/layout/pList2"/>
    <dgm:cxn modelId="{11ADB982-9DB8-440F-8DA8-7B99387CFBC3}" type="presParOf" srcId="{FEF60316-3908-4A24-BFBB-4EB64F8B626E}" destId="{A8EB0B85-AF10-4B20-8589-796033FBBEA0}" srcOrd="2" destOrd="0" presId="urn:microsoft.com/office/officeart/2005/8/layout/pList2"/>
    <dgm:cxn modelId="{A5E10C61-7A4B-418D-9EB2-2AB3C56ECD4E}" type="presParOf" srcId="{5AA6F9E7-EDD2-496A-9A66-34592AC71070}" destId="{1C0C07D3-C77B-425A-A2C9-85642384694C}" srcOrd="7" destOrd="0" presId="urn:microsoft.com/office/officeart/2005/8/layout/pList2"/>
    <dgm:cxn modelId="{CCEEDE28-A79F-4E22-A6AA-F68654190A18}" type="presParOf" srcId="{5AA6F9E7-EDD2-496A-9A66-34592AC71070}" destId="{FEDA2901-FCCB-4C65-B850-B7B39015AE69}" srcOrd="8" destOrd="0" presId="urn:microsoft.com/office/officeart/2005/8/layout/pList2"/>
    <dgm:cxn modelId="{0ADB5214-B75E-411D-B364-69102CB83546}" type="presParOf" srcId="{FEDA2901-FCCB-4C65-B850-B7B39015AE69}" destId="{280126A2-7CBD-4EB5-992F-21F9961AD318}" srcOrd="0" destOrd="0" presId="urn:microsoft.com/office/officeart/2005/8/layout/pList2"/>
    <dgm:cxn modelId="{D7CB9AAB-48AC-4926-9C51-6C992FBD5D7E}" type="presParOf" srcId="{FEDA2901-FCCB-4C65-B850-B7B39015AE69}" destId="{203DEC7F-6BB5-4CA9-BC7D-3AE8B0AB78CB}" srcOrd="1" destOrd="0" presId="urn:microsoft.com/office/officeart/2005/8/layout/pList2"/>
    <dgm:cxn modelId="{D6F19853-98C8-4AE5-BCFA-CD01C8F85B25}" type="presParOf" srcId="{FEDA2901-FCCB-4C65-B850-B7B39015AE69}" destId="{6236FDB3-733E-4520-BCD2-122D7CD5C43A}" srcOrd="2" destOrd="0" presId="urn:microsoft.com/office/officeart/2005/8/layout/p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9B673-F823-47A5-B699-C8C38A230DD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70C56A9-F1F1-4E7E-B439-F1F5F3A41FAE}">
      <dgm:prSet/>
      <dgm:spPr/>
      <dgm:t>
        <a:bodyPr/>
        <a:lstStyle/>
        <a:p>
          <a:r>
            <a:rPr lang="en-GB"/>
            <a:t>Why use PySpark SQL Function and not Pandas?</a:t>
          </a:r>
          <a:endParaRPr lang="en-US"/>
        </a:p>
      </dgm:t>
    </dgm:pt>
    <dgm:pt modelId="{3060F532-6EAE-4ECF-81F4-0AC47814670F}" type="parTrans" cxnId="{E92D9F8E-CBE2-471A-BBC3-69419D9F0920}">
      <dgm:prSet/>
      <dgm:spPr/>
      <dgm:t>
        <a:bodyPr/>
        <a:lstStyle/>
        <a:p>
          <a:endParaRPr lang="en-US"/>
        </a:p>
      </dgm:t>
    </dgm:pt>
    <dgm:pt modelId="{2CA84668-DD37-4C70-9D15-A72B66938328}" type="sibTrans" cxnId="{E92D9F8E-CBE2-471A-BBC3-69419D9F0920}">
      <dgm:prSet/>
      <dgm:spPr/>
      <dgm:t>
        <a:bodyPr/>
        <a:lstStyle/>
        <a:p>
          <a:endParaRPr lang="en-US"/>
        </a:p>
      </dgm:t>
    </dgm:pt>
    <dgm:pt modelId="{BDCB3A8E-2126-42CE-A077-547B16679EFD}">
      <dgm:prSet/>
      <dgm:spPr/>
      <dgm:t>
        <a:bodyPr/>
        <a:lstStyle/>
        <a:p>
          <a:r>
            <a:rPr lang="en-US" dirty="0"/>
            <a:t>Using Scikit-learn library (64GB RAM + AMD EPYC 7763 64-Core Processor) execution = 1½ a day</a:t>
          </a:r>
        </a:p>
      </dgm:t>
    </dgm:pt>
    <dgm:pt modelId="{5C55EFD4-A433-4394-B77B-22C31FCE073D}" type="parTrans" cxnId="{223A4BC9-5A20-447F-AF5A-7449CC7ED657}">
      <dgm:prSet/>
      <dgm:spPr/>
      <dgm:t>
        <a:bodyPr/>
        <a:lstStyle/>
        <a:p>
          <a:endParaRPr lang="en-US"/>
        </a:p>
      </dgm:t>
    </dgm:pt>
    <dgm:pt modelId="{F8F68499-179A-44CF-AC16-A1C7AAD89C26}" type="sibTrans" cxnId="{223A4BC9-5A20-447F-AF5A-7449CC7ED657}">
      <dgm:prSet/>
      <dgm:spPr/>
      <dgm:t>
        <a:bodyPr/>
        <a:lstStyle/>
        <a:p>
          <a:endParaRPr lang="en-US"/>
        </a:p>
      </dgm:t>
    </dgm:pt>
    <dgm:pt modelId="{0145BA3D-9A58-46DD-9F09-FC7352B3F261}">
      <dgm:prSet/>
      <dgm:spPr/>
      <dgm:t>
        <a:bodyPr/>
        <a:lstStyle/>
        <a:p>
          <a:r>
            <a:rPr lang="en-US" dirty="0"/>
            <a:t>PySpark allows Parallel Processing + Effective Resource Management + Real-time Analytics + Database Distribution</a:t>
          </a:r>
        </a:p>
      </dgm:t>
    </dgm:pt>
    <dgm:pt modelId="{933D6E17-F736-4A68-B62B-1EAE0A721587}" type="parTrans" cxnId="{0CC1BC04-0D9C-40C7-8B35-91802F754D3F}">
      <dgm:prSet/>
      <dgm:spPr/>
      <dgm:t>
        <a:bodyPr/>
        <a:lstStyle/>
        <a:p>
          <a:endParaRPr lang="en-US"/>
        </a:p>
      </dgm:t>
    </dgm:pt>
    <dgm:pt modelId="{E4F4BD2E-7395-46DD-AE68-6444B31652A2}" type="sibTrans" cxnId="{0CC1BC04-0D9C-40C7-8B35-91802F754D3F}">
      <dgm:prSet/>
      <dgm:spPr/>
      <dgm:t>
        <a:bodyPr/>
        <a:lstStyle/>
        <a:p>
          <a:endParaRPr lang="en-US"/>
        </a:p>
      </dgm:t>
    </dgm:pt>
    <dgm:pt modelId="{92E5C90D-D939-4D96-990A-A853F89CBF7B}">
      <dgm:prSet/>
      <dgm:spPr/>
      <dgm:t>
        <a:bodyPr/>
        <a:lstStyle/>
        <a:p>
          <a:r>
            <a:rPr lang="en-US"/>
            <a:t>We leverage PySpark for parallel processing, database distribution, and handling big data challenges.</a:t>
          </a:r>
        </a:p>
      </dgm:t>
    </dgm:pt>
    <dgm:pt modelId="{2C7571F5-B2D2-45CA-A563-946F1FAD279C}" type="parTrans" cxnId="{90527891-D3B5-4431-B5BF-01BC18C4C7F0}">
      <dgm:prSet/>
      <dgm:spPr/>
      <dgm:t>
        <a:bodyPr/>
        <a:lstStyle/>
        <a:p>
          <a:endParaRPr lang="en-US"/>
        </a:p>
      </dgm:t>
    </dgm:pt>
    <dgm:pt modelId="{6E17E74C-4FD7-4B38-BC5F-F5FA6AB50161}" type="sibTrans" cxnId="{90527891-D3B5-4431-B5BF-01BC18C4C7F0}">
      <dgm:prSet/>
      <dgm:spPr/>
      <dgm:t>
        <a:bodyPr/>
        <a:lstStyle/>
        <a:p>
          <a:endParaRPr lang="en-US"/>
        </a:p>
      </dgm:t>
    </dgm:pt>
    <dgm:pt modelId="{F9951F40-D179-40D5-94A3-D29A11D02103}">
      <dgm:prSet/>
      <dgm:spPr/>
      <dgm:t>
        <a:bodyPr/>
        <a:lstStyle/>
        <a:p>
          <a:r>
            <a:rPr lang="en-GB" dirty="0">
              <a:solidFill>
                <a:schemeClr val="bg1"/>
              </a:solidFill>
            </a:rPr>
            <a:t>What are the “User Defined Functions” we used?</a:t>
          </a:r>
        </a:p>
      </dgm:t>
    </dgm:pt>
    <dgm:pt modelId="{27691622-77D5-45AB-95F1-6BF83616658A}" type="parTrans" cxnId="{9F4F877D-0B6C-43C2-A1FB-3E1AFF7477AF}">
      <dgm:prSet/>
      <dgm:spPr/>
      <dgm:t>
        <a:bodyPr/>
        <a:lstStyle/>
        <a:p>
          <a:endParaRPr lang="en-IN"/>
        </a:p>
      </dgm:t>
    </dgm:pt>
    <dgm:pt modelId="{3FD669CB-0132-427A-8F26-F48A7FFB987A}" type="sibTrans" cxnId="{9F4F877D-0B6C-43C2-A1FB-3E1AFF7477AF}">
      <dgm:prSet/>
      <dgm:spPr/>
      <dgm:t>
        <a:bodyPr/>
        <a:lstStyle/>
        <a:p>
          <a:endParaRPr lang="en-IN"/>
        </a:p>
      </dgm:t>
    </dgm:pt>
    <dgm:pt modelId="{ED666E02-183B-4AB3-8F87-210435D6D9E4}" type="pres">
      <dgm:prSet presAssocID="{B7B9B673-F823-47A5-B699-C8C38A230DDE}" presName="linear" presStyleCnt="0">
        <dgm:presLayoutVars>
          <dgm:animLvl val="lvl"/>
          <dgm:resizeHandles val="exact"/>
        </dgm:presLayoutVars>
      </dgm:prSet>
      <dgm:spPr/>
    </dgm:pt>
    <dgm:pt modelId="{D38C7D73-F0DA-4601-9D51-29A75F3923D7}" type="pres">
      <dgm:prSet presAssocID="{D70C56A9-F1F1-4E7E-B439-F1F5F3A41FAE}" presName="parentText" presStyleLbl="node1" presStyleIdx="0" presStyleCnt="2">
        <dgm:presLayoutVars>
          <dgm:chMax val="0"/>
          <dgm:bulletEnabled val="1"/>
        </dgm:presLayoutVars>
      </dgm:prSet>
      <dgm:spPr/>
    </dgm:pt>
    <dgm:pt modelId="{523CDA5B-0D97-4784-A901-C73BC17CCC8F}" type="pres">
      <dgm:prSet presAssocID="{D70C56A9-F1F1-4E7E-B439-F1F5F3A41FAE}" presName="childText" presStyleLbl="revTx" presStyleIdx="0" presStyleCnt="1">
        <dgm:presLayoutVars>
          <dgm:bulletEnabled val="1"/>
        </dgm:presLayoutVars>
      </dgm:prSet>
      <dgm:spPr/>
    </dgm:pt>
    <dgm:pt modelId="{3ED8EB1E-5361-49DB-8544-4F1065182948}" type="pres">
      <dgm:prSet presAssocID="{F9951F40-D179-40D5-94A3-D29A11D02103}" presName="parentText" presStyleLbl="node1" presStyleIdx="1" presStyleCnt="2" custLinFactNeighborY="6832">
        <dgm:presLayoutVars>
          <dgm:chMax val="0"/>
          <dgm:bulletEnabled val="1"/>
        </dgm:presLayoutVars>
      </dgm:prSet>
      <dgm:spPr/>
    </dgm:pt>
  </dgm:ptLst>
  <dgm:cxnLst>
    <dgm:cxn modelId="{A8E82E02-70A6-4238-B867-424DCEDA93D2}" type="presOf" srcId="{D70C56A9-F1F1-4E7E-B439-F1F5F3A41FAE}" destId="{D38C7D73-F0DA-4601-9D51-29A75F3923D7}" srcOrd="0" destOrd="0" presId="urn:microsoft.com/office/officeart/2005/8/layout/vList2"/>
    <dgm:cxn modelId="{0CC1BC04-0D9C-40C7-8B35-91802F754D3F}" srcId="{D70C56A9-F1F1-4E7E-B439-F1F5F3A41FAE}" destId="{0145BA3D-9A58-46DD-9F09-FC7352B3F261}" srcOrd="1" destOrd="0" parTransId="{933D6E17-F736-4A68-B62B-1EAE0A721587}" sibTransId="{E4F4BD2E-7395-46DD-AE68-6444B31652A2}"/>
    <dgm:cxn modelId="{FBBEF463-192B-49FC-9528-772408517815}" type="presOf" srcId="{F9951F40-D179-40D5-94A3-D29A11D02103}" destId="{3ED8EB1E-5361-49DB-8544-4F1065182948}" srcOrd="0" destOrd="0" presId="urn:microsoft.com/office/officeart/2005/8/layout/vList2"/>
    <dgm:cxn modelId="{9F4F877D-0B6C-43C2-A1FB-3E1AFF7477AF}" srcId="{B7B9B673-F823-47A5-B699-C8C38A230DDE}" destId="{F9951F40-D179-40D5-94A3-D29A11D02103}" srcOrd="1" destOrd="0" parTransId="{27691622-77D5-45AB-95F1-6BF83616658A}" sibTransId="{3FD669CB-0132-427A-8F26-F48A7FFB987A}"/>
    <dgm:cxn modelId="{E92D9F8E-CBE2-471A-BBC3-69419D9F0920}" srcId="{B7B9B673-F823-47A5-B699-C8C38A230DDE}" destId="{D70C56A9-F1F1-4E7E-B439-F1F5F3A41FAE}" srcOrd="0" destOrd="0" parTransId="{3060F532-6EAE-4ECF-81F4-0AC47814670F}" sibTransId="{2CA84668-DD37-4C70-9D15-A72B66938328}"/>
    <dgm:cxn modelId="{90527891-D3B5-4431-B5BF-01BC18C4C7F0}" srcId="{D70C56A9-F1F1-4E7E-B439-F1F5F3A41FAE}" destId="{92E5C90D-D939-4D96-990A-A853F89CBF7B}" srcOrd="2" destOrd="0" parTransId="{2C7571F5-B2D2-45CA-A563-946F1FAD279C}" sibTransId="{6E17E74C-4FD7-4B38-BC5F-F5FA6AB50161}"/>
    <dgm:cxn modelId="{59AC1FAB-F6E3-47A0-B3C3-1DDB839658D9}" type="presOf" srcId="{BDCB3A8E-2126-42CE-A077-547B16679EFD}" destId="{523CDA5B-0D97-4784-A901-C73BC17CCC8F}" srcOrd="0" destOrd="0" presId="urn:microsoft.com/office/officeart/2005/8/layout/vList2"/>
    <dgm:cxn modelId="{6F6EB3AD-F783-4B3F-921D-51BE19E3E075}" type="presOf" srcId="{92E5C90D-D939-4D96-990A-A853F89CBF7B}" destId="{523CDA5B-0D97-4784-A901-C73BC17CCC8F}" srcOrd="0" destOrd="2" presId="urn:microsoft.com/office/officeart/2005/8/layout/vList2"/>
    <dgm:cxn modelId="{223A4BC9-5A20-447F-AF5A-7449CC7ED657}" srcId="{D70C56A9-F1F1-4E7E-B439-F1F5F3A41FAE}" destId="{BDCB3A8E-2126-42CE-A077-547B16679EFD}" srcOrd="0" destOrd="0" parTransId="{5C55EFD4-A433-4394-B77B-22C31FCE073D}" sibTransId="{F8F68499-179A-44CF-AC16-A1C7AAD89C26}"/>
    <dgm:cxn modelId="{C23F68E0-2381-43C4-8EB1-EB920175C372}" type="presOf" srcId="{0145BA3D-9A58-46DD-9F09-FC7352B3F261}" destId="{523CDA5B-0D97-4784-A901-C73BC17CCC8F}" srcOrd="0" destOrd="1" presId="urn:microsoft.com/office/officeart/2005/8/layout/vList2"/>
    <dgm:cxn modelId="{43D8A2FE-AEB8-452C-AA0F-C64C3CBC9AB0}" type="presOf" srcId="{B7B9B673-F823-47A5-B699-C8C38A230DDE}" destId="{ED666E02-183B-4AB3-8F87-210435D6D9E4}" srcOrd="0" destOrd="0" presId="urn:microsoft.com/office/officeart/2005/8/layout/vList2"/>
    <dgm:cxn modelId="{331641AF-F10E-4A32-B20B-2EE713927550}" type="presParOf" srcId="{ED666E02-183B-4AB3-8F87-210435D6D9E4}" destId="{D38C7D73-F0DA-4601-9D51-29A75F3923D7}" srcOrd="0" destOrd="0" presId="urn:microsoft.com/office/officeart/2005/8/layout/vList2"/>
    <dgm:cxn modelId="{9886CC97-1EBE-4BEA-9D9D-FCAC5A5122FB}" type="presParOf" srcId="{ED666E02-183B-4AB3-8F87-210435D6D9E4}" destId="{523CDA5B-0D97-4784-A901-C73BC17CCC8F}" srcOrd="1" destOrd="0" presId="urn:microsoft.com/office/officeart/2005/8/layout/vList2"/>
    <dgm:cxn modelId="{147E141A-953F-40CF-9624-4CCD40002632}" type="presParOf" srcId="{ED666E02-183B-4AB3-8F87-210435D6D9E4}" destId="{3ED8EB1E-5361-49DB-8544-4F1065182948}"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A1E6EB-7451-4E56-BC76-EC15C9663165}" type="doc">
      <dgm:prSet loTypeId="urn:microsoft.com/office/officeart/2005/8/layout/vList3" loCatId="list" qsTypeId="urn:microsoft.com/office/officeart/2005/8/quickstyle/simple1" qsCatId="simple" csTypeId="urn:microsoft.com/office/officeart/2005/8/colors/accent1_2" csCatId="accent1" phldr="1"/>
      <dgm:spPr/>
    </dgm:pt>
    <dgm:pt modelId="{AFE866DA-EB36-44B3-8E82-7CE26FE2D9E6}">
      <dgm:prSet phldrT="[Text]"/>
      <dgm:spPr/>
      <dgm:t>
        <a:bodyPr/>
        <a:lstStyle/>
        <a:p>
          <a:r>
            <a:rPr lang="en-GB" dirty="0"/>
            <a:t>Complexity </a:t>
          </a:r>
          <a:endParaRPr lang="en-IN" dirty="0"/>
        </a:p>
      </dgm:t>
    </dgm:pt>
    <dgm:pt modelId="{3369B90E-008E-41E9-889F-ED54FC5E7E48}" type="parTrans" cxnId="{272B2141-6638-48E1-BBB2-E37C90300179}">
      <dgm:prSet/>
      <dgm:spPr/>
      <dgm:t>
        <a:bodyPr/>
        <a:lstStyle/>
        <a:p>
          <a:endParaRPr lang="en-IN"/>
        </a:p>
      </dgm:t>
    </dgm:pt>
    <dgm:pt modelId="{F8E069D9-19E4-43DE-9F9F-155E816ABECB}" type="sibTrans" cxnId="{272B2141-6638-48E1-BBB2-E37C90300179}">
      <dgm:prSet/>
      <dgm:spPr/>
      <dgm:t>
        <a:bodyPr/>
        <a:lstStyle/>
        <a:p>
          <a:endParaRPr lang="en-IN"/>
        </a:p>
      </dgm:t>
    </dgm:pt>
    <dgm:pt modelId="{6B1D82CC-FC6E-4E27-99C7-3855F03D34C3}">
      <dgm:prSet phldrT="[Text]"/>
      <dgm:spPr/>
      <dgm:t>
        <a:bodyPr/>
        <a:lstStyle/>
        <a:p>
          <a:r>
            <a:rPr lang="en-GB" dirty="0"/>
            <a:t>Accuracy</a:t>
          </a:r>
          <a:endParaRPr lang="en-IN" dirty="0"/>
        </a:p>
      </dgm:t>
    </dgm:pt>
    <dgm:pt modelId="{F8976C0F-3ABE-4D7E-9227-C63EDC22D991}" type="parTrans" cxnId="{E3DBD0C8-E48E-45E3-9F73-4F99F58931FD}">
      <dgm:prSet/>
      <dgm:spPr/>
      <dgm:t>
        <a:bodyPr/>
        <a:lstStyle/>
        <a:p>
          <a:endParaRPr lang="en-IN"/>
        </a:p>
      </dgm:t>
    </dgm:pt>
    <dgm:pt modelId="{E0E75391-A375-45D5-8834-92F4B7B47E83}" type="sibTrans" cxnId="{E3DBD0C8-E48E-45E3-9F73-4F99F58931FD}">
      <dgm:prSet/>
      <dgm:spPr/>
      <dgm:t>
        <a:bodyPr/>
        <a:lstStyle/>
        <a:p>
          <a:endParaRPr lang="en-IN"/>
        </a:p>
      </dgm:t>
    </dgm:pt>
    <dgm:pt modelId="{2221E1B2-2503-4DF8-AA12-6E745C2D9798}">
      <dgm:prSet phldrT="[Text]"/>
      <dgm:spPr/>
      <dgm:t>
        <a:bodyPr/>
        <a:lstStyle/>
        <a:p>
          <a:r>
            <a:rPr lang="en-GB" dirty="0"/>
            <a:t>Scalability</a:t>
          </a:r>
          <a:endParaRPr lang="en-IN" dirty="0"/>
        </a:p>
      </dgm:t>
    </dgm:pt>
    <dgm:pt modelId="{A70F2A84-E856-486E-BE8A-E327C15E093E}" type="parTrans" cxnId="{FFE0CDA2-6FE3-42C9-9A59-39C5835AA2E8}">
      <dgm:prSet/>
      <dgm:spPr/>
      <dgm:t>
        <a:bodyPr/>
        <a:lstStyle/>
        <a:p>
          <a:endParaRPr lang="en-IN"/>
        </a:p>
      </dgm:t>
    </dgm:pt>
    <dgm:pt modelId="{D94456A8-E1DB-4DE4-932C-8F68970C386C}" type="sibTrans" cxnId="{FFE0CDA2-6FE3-42C9-9A59-39C5835AA2E8}">
      <dgm:prSet/>
      <dgm:spPr/>
      <dgm:t>
        <a:bodyPr/>
        <a:lstStyle/>
        <a:p>
          <a:endParaRPr lang="en-IN"/>
        </a:p>
      </dgm:t>
    </dgm:pt>
    <dgm:pt modelId="{C8FF9DFE-7C9D-40C8-9A54-39CC49A03933}">
      <dgm:prSet phldrT="[Text]"/>
      <dgm:spPr/>
      <dgm:t>
        <a:bodyPr/>
        <a:lstStyle/>
        <a:p>
          <a:r>
            <a:rPr lang="en-GB" dirty="0"/>
            <a:t>DTW calculations are O(NxM), while Fast DTW O(N)</a:t>
          </a:r>
          <a:endParaRPr lang="en-IN" dirty="0"/>
        </a:p>
      </dgm:t>
    </dgm:pt>
    <dgm:pt modelId="{5AA8F189-B29A-406D-A58E-43105CCC42FF}" type="parTrans" cxnId="{1497B8AB-3088-428F-B42F-5052566E2456}">
      <dgm:prSet/>
      <dgm:spPr/>
      <dgm:t>
        <a:bodyPr/>
        <a:lstStyle/>
        <a:p>
          <a:endParaRPr lang="en-IN"/>
        </a:p>
      </dgm:t>
    </dgm:pt>
    <dgm:pt modelId="{4E789325-3716-47C2-A0CE-B299B226D438}" type="sibTrans" cxnId="{1497B8AB-3088-428F-B42F-5052566E2456}">
      <dgm:prSet/>
      <dgm:spPr/>
      <dgm:t>
        <a:bodyPr/>
        <a:lstStyle/>
        <a:p>
          <a:endParaRPr lang="en-IN"/>
        </a:p>
      </dgm:t>
    </dgm:pt>
    <dgm:pt modelId="{EAD944E1-1EEE-437C-A197-6D420912F839}">
      <dgm:prSet phldrT="[Text]"/>
      <dgm:spPr/>
      <dgm:t>
        <a:bodyPr/>
        <a:lstStyle/>
        <a:p>
          <a:r>
            <a:rPr lang="en-GB" dirty="0"/>
            <a:t>Trade some accuracy for speed. Good approximation!</a:t>
          </a:r>
          <a:endParaRPr lang="en-IN" dirty="0"/>
        </a:p>
      </dgm:t>
    </dgm:pt>
    <dgm:pt modelId="{8E5C1499-FA13-401B-9BF6-7A5219029612}" type="parTrans" cxnId="{B204B896-404A-4763-9FFF-A9BC1CA40F73}">
      <dgm:prSet/>
      <dgm:spPr/>
      <dgm:t>
        <a:bodyPr/>
        <a:lstStyle/>
        <a:p>
          <a:endParaRPr lang="en-IN"/>
        </a:p>
      </dgm:t>
    </dgm:pt>
    <dgm:pt modelId="{91786672-88D1-4A15-86BA-B2E4CFD53786}" type="sibTrans" cxnId="{B204B896-404A-4763-9FFF-A9BC1CA40F73}">
      <dgm:prSet/>
      <dgm:spPr/>
      <dgm:t>
        <a:bodyPr/>
        <a:lstStyle/>
        <a:p>
          <a:endParaRPr lang="en-IN"/>
        </a:p>
      </dgm:t>
    </dgm:pt>
    <dgm:pt modelId="{45B1D33A-686D-4429-9C17-34AC8B3AFF30}">
      <dgm:prSet phldrT="[Text]"/>
      <dgm:spPr/>
      <dgm:t>
        <a:bodyPr/>
        <a:lstStyle/>
        <a:p>
          <a:r>
            <a:rPr lang="en-GB" dirty="0"/>
            <a:t>Faster computation, well-suited for big-data</a:t>
          </a:r>
          <a:endParaRPr lang="en-IN" dirty="0"/>
        </a:p>
      </dgm:t>
    </dgm:pt>
    <dgm:pt modelId="{585426D9-CA0B-4E86-A164-2A06F2940ADD}" type="parTrans" cxnId="{DF49C633-4845-4CA7-86E4-6684C00D0C6B}">
      <dgm:prSet/>
      <dgm:spPr/>
      <dgm:t>
        <a:bodyPr/>
        <a:lstStyle/>
        <a:p>
          <a:endParaRPr lang="en-IN"/>
        </a:p>
      </dgm:t>
    </dgm:pt>
    <dgm:pt modelId="{B6E6870F-9868-42CD-BAFC-935890CAB790}" type="sibTrans" cxnId="{DF49C633-4845-4CA7-86E4-6684C00D0C6B}">
      <dgm:prSet/>
      <dgm:spPr/>
      <dgm:t>
        <a:bodyPr/>
        <a:lstStyle/>
        <a:p>
          <a:endParaRPr lang="en-IN"/>
        </a:p>
      </dgm:t>
    </dgm:pt>
    <dgm:pt modelId="{26EE52E3-E29B-4E68-8D90-67F542076765}" type="pres">
      <dgm:prSet presAssocID="{41A1E6EB-7451-4E56-BC76-EC15C9663165}" presName="linearFlow" presStyleCnt="0">
        <dgm:presLayoutVars>
          <dgm:dir/>
          <dgm:resizeHandles val="exact"/>
        </dgm:presLayoutVars>
      </dgm:prSet>
      <dgm:spPr/>
    </dgm:pt>
    <dgm:pt modelId="{80AB5ADC-E936-4420-A6B4-0589DA80BD91}" type="pres">
      <dgm:prSet presAssocID="{AFE866DA-EB36-44B3-8E82-7CE26FE2D9E6}" presName="composite" presStyleCnt="0"/>
      <dgm:spPr/>
    </dgm:pt>
    <dgm:pt modelId="{9975BF85-01BB-4FE9-9A10-320FF95F3FC6}" type="pres">
      <dgm:prSet presAssocID="{AFE866DA-EB36-44B3-8E82-7CE26FE2D9E6}"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dgm:spPr>
    </dgm:pt>
    <dgm:pt modelId="{A1B0637E-6A03-4203-B128-B6BF2C5DF327}" type="pres">
      <dgm:prSet presAssocID="{AFE866DA-EB36-44B3-8E82-7CE26FE2D9E6}" presName="txShp" presStyleLbl="node1" presStyleIdx="0" presStyleCnt="3">
        <dgm:presLayoutVars>
          <dgm:bulletEnabled val="1"/>
        </dgm:presLayoutVars>
      </dgm:prSet>
      <dgm:spPr/>
    </dgm:pt>
    <dgm:pt modelId="{9C437E6E-AC93-4A60-8871-286E6313F0E6}" type="pres">
      <dgm:prSet presAssocID="{F8E069D9-19E4-43DE-9F9F-155E816ABECB}" presName="spacing" presStyleCnt="0"/>
      <dgm:spPr/>
    </dgm:pt>
    <dgm:pt modelId="{6CD9503F-2A45-4454-9A69-469CC881335A}" type="pres">
      <dgm:prSet presAssocID="{6B1D82CC-FC6E-4E27-99C7-3855F03D34C3}" presName="composite" presStyleCnt="0"/>
      <dgm:spPr/>
    </dgm:pt>
    <dgm:pt modelId="{73460001-0AC6-4185-A3FB-5F75E1E68296}" type="pres">
      <dgm:prSet presAssocID="{6B1D82CC-FC6E-4E27-99C7-3855F03D34C3}"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0FBE0470-AC5B-40F2-ACCF-23F353036ECC}" type="pres">
      <dgm:prSet presAssocID="{6B1D82CC-FC6E-4E27-99C7-3855F03D34C3}" presName="txShp" presStyleLbl="node1" presStyleIdx="1" presStyleCnt="3">
        <dgm:presLayoutVars>
          <dgm:bulletEnabled val="1"/>
        </dgm:presLayoutVars>
      </dgm:prSet>
      <dgm:spPr/>
    </dgm:pt>
    <dgm:pt modelId="{380A7496-E292-4DD4-95D1-ED77AE0C8353}" type="pres">
      <dgm:prSet presAssocID="{E0E75391-A375-45D5-8834-92F4B7B47E83}" presName="spacing" presStyleCnt="0"/>
      <dgm:spPr/>
    </dgm:pt>
    <dgm:pt modelId="{1F9F36FD-5437-40F2-A674-CF9EB9556C35}" type="pres">
      <dgm:prSet presAssocID="{2221E1B2-2503-4DF8-AA12-6E745C2D9798}" presName="composite" presStyleCnt="0"/>
      <dgm:spPr/>
    </dgm:pt>
    <dgm:pt modelId="{2789CE82-D2A0-476E-A5BF-F5B1CBEE8955}" type="pres">
      <dgm:prSet presAssocID="{2221E1B2-2503-4DF8-AA12-6E745C2D9798}" presName="imgShp" presStyleLbl="fgImgPlace1" presStyleIdx="2"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041" t="-3090" r="5041" b="-46910"/>
          </a:stretch>
        </a:blipFill>
      </dgm:spPr>
    </dgm:pt>
    <dgm:pt modelId="{2E72C470-52C1-4FFE-BE09-EBF144CA067F}" type="pres">
      <dgm:prSet presAssocID="{2221E1B2-2503-4DF8-AA12-6E745C2D9798}" presName="txShp" presStyleLbl="node1" presStyleIdx="2" presStyleCnt="3">
        <dgm:presLayoutVars>
          <dgm:bulletEnabled val="1"/>
        </dgm:presLayoutVars>
      </dgm:prSet>
      <dgm:spPr/>
    </dgm:pt>
  </dgm:ptLst>
  <dgm:cxnLst>
    <dgm:cxn modelId="{DF49C633-4845-4CA7-86E4-6684C00D0C6B}" srcId="{2221E1B2-2503-4DF8-AA12-6E745C2D9798}" destId="{45B1D33A-686D-4429-9C17-34AC8B3AFF30}" srcOrd="0" destOrd="0" parTransId="{585426D9-CA0B-4E86-A164-2A06F2940ADD}" sibTransId="{B6E6870F-9868-42CD-BAFC-935890CAB790}"/>
    <dgm:cxn modelId="{20BDE35E-A051-4594-AC4D-78CE0E9BB4F7}" type="presOf" srcId="{AFE866DA-EB36-44B3-8E82-7CE26FE2D9E6}" destId="{A1B0637E-6A03-4203-B128-B6BF2C5DF327}" srcOrd="0" destOrd="0" presId="urn:microsoft.com/office/officeart/2005/8/layout/vList3"/>
    <dgm:cxn modelId="{272B2141-6638-48E1-BBB2-E37C90300179}" srcId="{41A1E6EB-7451-4E56-BC76-EC15C9663165}" destId="{AFE866DA-EB36-44B3-8E82-7CE26FE2D9E6}" srcOrd="0" destOrd="0" parTransId="{3369B90E-008E-41E9-889F-ED54FC5E7E48}" sibTransId="{F8E069D9-19E4-43DE-9F9F-155E816ABECB}"/>
    <dgm:cxn modelId="{5D730487-6181-44B1-A933-FB2761726714}" type="presOf" srcId="{EAD944E1-1EEE-437C-A197-6D420912F839}" destId="{0FBE0470-AC5B-40F2-ACCF-23F353036ECC}" srcOrd="0" destOrd="1" presId="urn:microsoft.com/office/officeart/2005/8/layout/vList3"/>
    <dgm:cxn modelId="{8E2F958C-A2A3-42D7-BAC5-964BCD04C63F}" type="presOf" srcId="{C8FF9DFE-7C9D-40C8-9A54-39CC49A03933}" destId="{A1B0637E-6A03-4203-B128-B6BF2C5DF327}" srcOrd="0" destOrd="1" presId="urn:microsoft.com/office/officeart/2005/8/layout/vList3"/>
    <dgm:cxn modelId="{58887F92-AB80-4984-B9EF-F808E62E6604}" type="presOf" srcId="{2221E1B2-2503-4DF8-AA12-6E745C2D9798}" destId="{2E72C470-52C1-4FFE-BE09-EBF144CA067F}" srcOrd="0" destOrd="0" presId="urn:microsoft.com/office/officeart/2005/8/layout/vList3"/>
    <dgm:cxn modelId="{B204B896-404A-4763-9FFF-A9BC1CA40F73}" srcId="{6B1D82CC-FC6E-4E27-99C7-3855F03D34C3}" destId="{EAD944E1-1EEE-437C-A197-6D420912F839}" srcOrd="0" destOrd="0" parTransId="{8E5C1499-FA13-401B-9BF6-7A5219029612}" sibTransId="{91786672-88D1-4A15-86BA-B2E4CFD53786}"/>
    <dgm:cxn modelId="{FFE0CDA2-6FE3-42C9-9A59-39C5835AA2E8}" srcId="{41A1E6EB-7451-4E56-BC76-EC15C9663165}" destId="{2221E1B2-2503-4DF8-AA12-6E745C2D9798}" srcOrd="2" destOrd="0" parTransId="{A70F2A84-E856-486E-BE8A-E327C15E093E}" sibTransId="{D94456A8-E1DB-4DE4-932C-8F68970C386C}"/>
    <dgm:cxn modelId="{1497B8AB-3088-428F-B42F-5052566E2456}" srcId="{AFE866DA-EB36-44B3-8E82-7CE26FE2D9E6}" destId="{C8FF9DFE-7C9D-40C8-9A54-39CC49A03933}" srcOrd="0" destOrd="0" parTransId="{5AA8F189-B29A-406D-A58E-43105CCC42FF}" sibTransId="{4E789325-3716-47C2-A0CE-B299B226D438}"/>
    <dgm:cxn modelId="{F5B885B1-72D1-4AC1-8E29-79A97988C5E0}" type="presOf" srcId="{41A1E6EB-7451-4E56-BC76-EC15C9663165}" destId="{26EE52E3-E29B-4E68-8D90-67F542076765}" srcOrd="0" destOrd="0" presId="urn:microsoft.com/office/officeart/2005/8/layout/vList3"/>
    <dgm:cxn modelId="{E3DBD0C8-E48E-45E3-9F73-4F99F58931FD}" srcId="{41A1E6EB-7451-4E56-BC76-EC15C9663165}" destId="{6B1D82CC-FC6E-4E27-99C7-3855F03D34C3}" srcOrd="1" destOrd="0" parTransId="{F8976C0F-3ABE-4D7E-9227-C63EDC22D991}" sibTransId="{E0E75391-A375-45D5-8834-92F4B7B47E83}"/>
    <dgm:cxn modelId="{8A3A89CC-8F7E-48B9-9289-9EAEF86641DF}" type="presOf" srcId="{45B1D33A-686D-4429-9C17-34AC8B3AFF30}" destId="{2E72C470-52C1-4FFE-BE09-EBF144CA067F}" srcOrd="0" destOrd="1" presId="urn:microsoft.com/office/officeart/2005/8/layout/vList3"/>
    <dgm:cxn modelId="{F6DE77CE-2772-4790-87B5-9BAC88E36002}" type="presOf" srcId="{6B1D82CC-FC6E-4E27-99C7-3855F03D34C3}" destId="{0FBE0470-AC5B-40F2-ACCF-23F353036ECC}" srcOrd="0" destOrd="0" presId="urn:microsoft.com/office/officeart/2005/8/layout/vList3"/>
    <dgm:cxn modelId="{C83885D2-BFC4-44F7-BBFB-8BD560C98CCA}" type="presParOf" srcId="{26EE52E3-E29B-4E68-8D90-67F542076765}" destId="{80AB5ADC-E936-4420-A6B4-0589DA80BD91}" srcOrd="0" destOrd="0" presId="urn:microsoft.com/office/officeart/2005/8/layout/vList3"/>
    <dgm:cxn modelId="{7A870573-FFD7-4963-88A0-6977190C95F8}" type="presParOf" srcId="{80AB5ADC-E936-4420-A6B4-0589DA80BD91}" destId="{9975BF85-01BB-4FE9-9A10-320FF95F3FC6}" srcOrd="0" destOrd="0" presId="urn:microsoft.com/office/officeart/2005/8/layout/vList3"/>
    <dgm:cxn modelId="{36E86EB4-F1DD-419B-9B51-90A64A474290}" type="presParOf" srcId="{80AB5ADC-E936-4420-A6B4-0589DA80BD91}" destId="{A1B0637E-6A03-4203-B128-B6BF2C5DF327}" srcOrd="1" destOrd="0" presId="urn:microsoft.com/office/officeart/2005/8/layout/vList3"/>
    <dgm:cxn modelId="{DF732EA1-1197-43D7-B8CC-822AF68EA09F}" type="presParOf" srcId="{26EE52E3-E29B-4E68-8D90-67F542076765}" destId="{9C437E6E-AC93-4A60-8871-286E6313F0E6}" srcOrd="1" destOrd="0" presId="urn:microsoft.com/office/officeart/2005/8/layout/vList3"/>
    <dgm:cxn modelId="{F0DB2096-CD0E-4055-9B60-9A4829210AE8}" type="presParOf" srcId="{26EE52E3-E29B-4E68-8D90-67F542076765}" destId="{6CD9503F-2A45-4454-9A69-469CC881335A}" srcOrd="2" destOrd="0" presId="urn:microsoft.com/office/officeart/2005/8/layout/vList3"/>
    <dgm:cxn modelId="{A2F2B27C-F7C2-4DEB-AB6E-9A15556F12F4}" type="presParOf" srcId="{6CD9503F-2A45-4454-9A69-469CC881335A}" destId="{73460001-0AC6-4185-A3FB-5F75E1E68296}" srcOrd="0" destOrd="0" presId="urn:microsoft.com/office/officeart/2005/8/layout/vList3"/>
    <dgm:cxn modelId="{F3E52F64-8147-41E2-8200-660F04361395}" type="presParOf" srcId="{6CD9503F-2A45-4454-9A69-469CC881335A}" destId="{0FBE0470-AC5B-40F2-ACCF-23F353036ECC}" srcOrd="1" destOrd="0" presId="urn:microsoft.com/office/officeart/2005/8/layout/vList3"/>
    <dgm:cxn modelId="{898A3E14-0A5A-4558-A99B-10451A07B6AA}" type="presParOf" srcId="{26EE52E3-E29B-4E68-8D90-67F542076765}" destId="{380A7496-E292-4DD4-95D1-ED77AE0C8353}" srcOrd="3" destOrd="0" presId="urn:microsoft.com/office/officeart/2005/8/layout/vList3"/>
    <dgm:cxn modelId="{773C22F9-F580-4750-B215-B18E65CA8122}" type="presParOf" srcId="{26EE52E3-E29B-4E68-8D90-67F542076765}" destId="{1F9F36FD-5437-40F2-A674-CF9EB9556C35}" srcOrd="4" destOrd="0" presId="urn:microsoft.com/office/officeart/2005/8/layout/vList3"/>
    <dgm:cxn modelId="{47925F6B-CB7A-4EF8-A512-D2BB4B5E1237}" type="presParOf" srcId="{1F9F36FD-5437-40F2-A674-CF9EB9556C35}" destId="{2789CE82-D2A0-476E-A5BF-F5B1CBEE8955}" srcOrd="0" destOrd="0" presId="urn:microsoft.com/office/officeart/2005/8/layout/vList3"/>
    <dgm:cxn modelId="{6A2CCBBF-12F0-4802-A304-96B9CCE0B718}" type="presParOf" srcId="{1F9F36FD-5437-40F2-A674-CF9EB9556C35}" destId="{2E72C470-52C1-4FFE-BE09-EBF144CA067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29CC8-AE79-4186-9493-566E78A76F28}">
      <dsp:nvSpPr>
        <dsp:cNvPr id="0" name=""/>
        <dsp:cNvSpPr/>
      </dsp:nvSpPr>
      <dsp:spPr>
        <a:xfrm>
          <a:off x="0" y="0"/>
          <a:ext cx="9884227" cy="2958737"/>
        </a:xfrm>
        <a:prstGeom prst="roundRect">
          <a:avLst>
            <a:gd name="adj" fmla="val 10000"/>
          </a:avLst>
        </a:prstGeom>
        <a:solidFill>
          <a:schemeClr val="accent1">
            <a:lumMod val="20000"/>
            <a:lumOff val="80000"/>
            <a:alpha val="9000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36ACA7-E3C5-4EA2-8CFE-493B5F370BC5}">
      <dsp:nvSpPr>
        <dsp:cNvPr id="0" name=""/>
        <dsp:cNvSpPr/>
      </dsp:nvSpPr>
      <dsp:spPr>
        <a:xfrm>
          <a:off x="314523" y="536095"/>
          <a:ext cx="1719411" cy="2169740"/>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87089" t="-468" r="-62911" b="468"/>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D7283-D1F1-4533-9B35-1E347F382090}">
      <dsp:nvSpPr>
        <dsp:cNvPr id="0" name=""/>
        <dsp:cNvSpPr/>
      </dsp:nvSpPr>
      <dsp:spPr>
        <a:xfrm rot="10800000">
          <a:off x="299702" y="2958737"/>
          <a:ext cx="1719411" cy="3616234"/>
        </a:xfrm>
        <a:prstGeom prst="round2SameRect">
          <a:avLst>
            <a:gd name="adj1" fmla="val 10500"/>
            <a:gd name="adj2" fmla="val 0"/>
          </a:avLst>
        </a:prstGeom>
        <a:solidFill>
          <a:schemeClr val="accent1">
            <a:hueOff val="0"/>
            <a:satOff val="0"/>
            <a:lumOff val="0"/>
            <a:alphaOff val="0"/>
          </a:schemeClr>
        </a:solidFill>
        <a:ln w="19050" cap="flat" cmpd="sng" algn="ctr">
          <a:solidFill>
            <a:schemeClr val="tx2">
              <a:lumMod val="25000"/>
              <a:lumOff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en-GB" sz="2600" b="1" kern="1200" dirty="0"/>
            <a:t>Volume</a:t>
          </a:r>
          <a:endParaRPr lang="en-IN" sz="2600" b="1" kern="1200" dirty="0"/>
        </a:p>
      </dsp:txBody>
      <dsp:txXfrm rot="10800000">
        <a:off x="352580" y="2958737"/>
        <a:ext cx="1613655" cy="3563356"/>
      </dsp:txXfrm>
    </dsp:sp>
    <dsp:sp modelId="{294B6DEF-E555-4BBC-855A-A425794CAF7A}">
      <dsp:nvSpPr>
        <dsp:cNvPr id="0" name=""/>
        <dsp:cNvSpPr/>
      </dsp:nvSpPr>
      <dsp:spPr>
        <a:xfrm>
          <a:off x="2191055" y="546987"/>
          <a:ext cx="1719411" cy="2169740"/>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2708" t="1826" r="-27292" b="-1826"/>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40AB22-EB69-4BBD-B3A5-1490642F8B3D}">
      <dsp:nvSpPr>
        <dsp:cNvPr id="0" name=""/>
        <dsp:cNvSpPr/>
      </dsp:nvSpPr>
      <dsp:spPr>
        <a:xfrm rot="10800000">
          <a:off x="2191055" y="2958737"/>
          <a:ext cx="1719411" cy="3616234"/>
        </a:xfrm>
        <a:prstGeom prst="round2SameRect">
          <a:avLst>
            <a:gd name="adj1" fmla="val 10500"/>
            <a:gd name="adj2" fmla="val 0"/>
          </a:avLst>
        </a:prstGeom>
        <a:solidFill>
          <a:schemeClr val="accent1">
            <a:hueOff val="0"/>
            <a:satOff val="0"/>
            <a:lumOff val="0"/>
            <a:alphaOff val="0"/>
          </a:schemeClr>
        </a:solidFill>
        <a:ln w="19050" cap="flat" cmpd="sng" algn="ctr">
          <a:solidFill>
            <a:schemeClr val="tx2">
              <a:lumMod val="25000"/>
              <a:lumOff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en-IN" sz="2600" b="1" kern="1200" dirty="0">
              <a:effectLst/>
            </a:rPr>
            <a:t>Velocity</a:t>
          </a:r>
          <a:endParaRPr lang="en-IN" sz="2600" kern="1200" dirty="0"/>
        </a:p>
      </dsp:txBody>
      <dsp:txXfrm rot="10800000">
        <a:off x="2243933" y="2958737"/>
        <a:ext cx="1613655" cy="3563356"/>
      </dsp:txXfrm>
    </dsp:sp>
    <dsp:sp modelId="{0CD3C77F-CEC1-4FF1-9F9D-3D2796D669E0}">
      <dsp:nvSpPr>
        <dsp:cNvPr id="0" name=""/>
        <dsp:cNvSpPr/>
      </dsp:nvSpPr>
      <dsp:spPr>
        <a:xfrm>
          <a:off x="4082407" y="546987"/>
          <a:ext cx="1719411" cy="216974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F40093-6E4F-411E-947B-F086EE1D81F2}">
      <dsp:nvSpPr>
        <dsp:cNvPr id="0" name=""/>
        <dsp:cNvSpPr/>
      </dsp:nvSpPr>
      <dsp:spPr>
        <a:xfrm rot="10800000">
          <a:off x="4082407" y="2958737"/>
          <a:ext cx="1719411" cy="3616234"/>
        </a:xfrm>
        <a:prstGeom prst="round2SameRect">
          <a:avLst>
            <a:gd name="adj1" fmla="val 10500"/>
            <a:gd name="adj2" fmla="val 0"/>
          </a:avLst>
        </a:prstGeom>
        <a:solidFill>
          <a:schemeClr val="accent1">
            <a:hueOff val="0"/>
            <a:satOff val="0"/>
            <a:lumOff val="0"/>
            <a:alphaOff val="0"/>
          </a:schemeClr>
        </a:solidFill>
        <a:ln w="19050" cap="flat" cmpd="sng" algn="ctr">
          <a:solidFill>
            <a:schemeClr val="tx2">
              <a:lumMod val="25000"/>
              <a:lumOff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en-IN" sz="2600" b="1" kern="1200" dirty="0">
              <a:effectLst/>
            </a:rPr>
            <a:t>Variety</a:t>
          </a:r>
          <a:endParaRPr lang="en-IN" sz="2600" kern="1200" dirty="0"/>
        </a:p>
      </dsp:txBody>
      <dsp:txXfrm rot="10800000">
        <a:off x="4135285" y="2958737"/>
        <a:ext cx="1613655" cy="3563356"/>
      </dsp:txXfrm>
    </dsp:sp>
    <dsp:sp modelId="{A8EB0B85-AF10-4B20-8589-796033FBBEA0}">
      <dsp:nvSpPr>
        <dsp:cNvPr id="0" name=""/>
        <dsp:cNvSpPr/>
      </dsp:nvSpPr>
      <dsp:spPr>
        <a:xfrm>
          <a:off x="5973760" y="546987"/>
          <a:ext cx="1719411" cy="2169740"/>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2779" r="-81221"/>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BA5CDB-3245-4742-8D63-729ABC358719}">
      <dsp:nvSpPr>
        <dsp:cNvPr id="0" name=""/>
        <dsp:cNvSpPr/>
      </dsp:nvSpPr>
      <dsp:spPr>
        <a:xfrm rot="10800000">
          <a:off x="5973760" y="2958737"/>
          <a:ext cx="1719411" cy="3616234"/>
        </a:xfrm>
        <a:prstGeom prst="round2SameRect">
          <a:avLst>
            <a:gd name="adj1" fmla="val 10500"/>
            <a:gd name="adj2" fmla="val 0"/>
          </a:avLst>
        </a:prstGeom>
        <a:solidFill>
          <a:schemeClr val="accent1">
            <a:hueOff val="0"/>
            <a:satOff val="0"/>
            <a:lumOff val="0"/>
            <a:alphaOff val="0"/>
          </a:schemeClr>
        </a:solidFill>
        <a:ln w="19050" cap="flat" cmpd="sng" algn="ctr">
          <a:solidFill>
            <a:schemeClr val="tx2">
              <a:lumMod val="25000"/>
              <a:lumOff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en-IN" sz="2600" b="1" kern="1200" dirty="0">
              <a:effectLst/>
            </a:rPr>
            <a:t>Veracity</a:t>
          </a:r>
          <a:endParaRPr lang="en-IN" sz="2600" kern="1200" dirty="0"/>
        </a:p>
      </dsp:txBody>
      <dsp:txXfrm rot="10800000">
        <a:off x="6026638" y="2958737"/>
        <a:ext cx="1613655" cy="3563356"/>
      </dsp:txXfrm>
    </dsp:sp>
    <dsp:sp modelId="{6236FDB3-733E-4520-BCD2-122D7CD5C43A}">
      <dsp:nvSpPr>
        <dsp:cNvPr id="0" name=""/>
        <dsp:cNvSpPr/>
      </dsp:nvSpPr>
      <dsp:spPr>
        <a:xfrm>
          <a:off x="7865113" y="546987"/>
          <a:ext cx="1719411" cy="2169740"/>
        </a:xfrm>
        <a:prstGeom prst="roundRect">
          <a:avLst>
            <a:gd name="adj" fmla="val 10000"/>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72716" t="-608" r="-17284" b="608"/>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0126A2-7CBD-4EB5-992F-21F9961AD318}">
      <dsp:nvSpPr>
        <dsp:cNvPr id="0" name=""/>
        <dsp:cNvSpPr/>
      </dsp:nvSpPr>
      <dsp:spPr>
        <a:xfrm rot="10800000">
          <a:off x="7865113" y="2958737"/>
          <a:ext cx="1719411" cy="3616234"/>
        </a:xfrm>
        <a:prstGeom prst="round2SameRect">
          <a:avLst>
            <a:gd name="adj1" fmla="val 10500"/>
            <a:gd name="adj2" fmla="val 0"/>
          </a:avLst>
        </a:prstGeom>
        <a:solidFill>
          <a:schemeClr val="accent1">
            <a:hueOff val="0"/>
            <a:satOff val="0"/>
            <a:lumOff val="0"/>
            <a:alphaOff val="0"/>
          </a:schemeClr>
        </a:solidFill>
        <a:ln w="19050" cap="flat" cmpd="sng" algn="ctr">
          <a:solidFill>
            <a:schemeClr val="tx2">
              <a:lumMod val="25000"/>
              <a:lumOff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en-IN" sz="2600" b="1" kern="1200" dirty="0">
              <a:effectLst/>
            </a:rPr>
            <a:t>Value</a:t>
          </a:r>
          <a:endParaRPr lang="en-IN" sz="2600" kern="1200" dirty="0"/>
        </a:p>
      </dsp:txBody>
      <dsp:txXfrm rot="10800000">
        <a:off x="7917991" y="2958737"/>
        <a:ext cx="1613655" cy="3563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C7D73-F0DA-4601-9D51-29A75F3923D7}">
      <dsp:nvSpPr>
        <dsp:cNvPr id="0" name=""/>
        <dsp:cNvSpPr/>
      </dsp:nvSpPr>
      <dsp:spPr>
        <a:xfrm>
          <a:off x="0" y="370194"/>
          <a:ext cx="6793599"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Why use PySpark SQL Function and not Pandas?</a:t>
          </a:r>
          <a:endParaRPr lang="en-US" sz="2400" kern="1200"/>
        </a:p>
      </dsp:txBody>
      <dsp:txXfrm>
        <a:off x="28786" y="398980"/>
        <a:ext cx="6736027" cy="532107"/>
      </dsp:txXfrm>
    </dsp:sp>
    <dsp:sp modelId="{523CDA5B-0D97-4784-A901-C73BC17CCC8F}">
      <dsp:nvSpPr>
        <dsp:cNvPr id="0" name=""/>
        <dsp:cNvSpPr/>
      </dsp:nvSpPr>
      <dsp:spPr>
        <a:xfrm>
          <a:off x="0" y="959874"/>
          <a:ext cx="6793599" cy="178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69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Using Scikit-learn library (64GB RAM + AMD EPYC 7763 64-Core Processor) execution = 1½ a day</a:t>
          </a:r>
        </a:p>
        <a:p>
          <a:pPr marL="171450" lvl="1" indent="-171450" algn="l" defTabSz="844550">
            <a:lnSpc>
              <a:spcPct val="90000"/>
            </a:lnSpc>
            <a:spcBef>
              <a:spcPct val="0"/>
            </a:spcBef>
            <a:spcAft>
              <a:spcPct val="20000"/>
            </a:spcAft>
            <a:buChar char="•"/>
          </a:pPr>
          <a:r>
            <a:rPr lang="en-US" sz="1900" kern="1200" dirty="0"/>
            <a:t>PySpark allows Parallel Processing + Effective Resource Management + Real-time Analytics + Database Distribution</a:t>
          </a:r>
        </a:p>
        <a:p>
          <a:pPr marL="171450" lvl="1" indent="-171450" algn="l" defTabSz="844550">
            <a:lnSpc>
              <a:spcPct val="90000"/>
            </a:lnSpc>
            <a:spcBef>
              <a:spcPct val="0"/>
            </a:spcBef>
            <a:spcAft>
              <a:spcPct val="20000"/>
            </a:spcAft>
            <a:buChar char="•"/>
          </a:pPr>
          <a:r>
            <a:rPr lang="en-US" sz="1900" kern="1200"/>
            <a:t>We leverage PySpark for parallel processing, database distribution, and handling big data challenges.</a:t>
          </a:r>
        </a:p>
      </dsp:txBody>
      <dsp:txXfrm>
        <a:off x="0" y="959874"/>
        <a:ext cx="6793599" cy="1788480"/>
      </dsp:txXfrm>
    </dsp:sp>
    <dsp:sp modelId="{3ED8EB1E-5361-49DB-8544-4F1065182948}">
      <dsp:nvSpPr>
        <dsp:cNvPr id="0" name=""/>
        <dsp:cNvSpPr/>
      </dsp:nvSpPr>
      <dsp:spPr>
        <a:xfrm>
          <a:off x="0" y="2870543"/>
          <a:ext cx="6793599"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What are the “User Defined Functions” we used?</a:t>
          </a:r>
        </a:p>
      </dsp:txBody>
      <dsp:txXfrm>
        <a:off x="28786" y="2899329"/>
        <a:ext cx="6736027" cy="532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0637E-6A03-4203-B128-B6BF2C5DF327}">
      <dsp:nvSpPr>
        <dsp:cNvPr id="0" name=""/>
        <dsp:cNvSpPr/>
      </dsp:nvSpPr>
      <dsp:spPr>
        <a:xfrm rot="10800000">
          <a:off x="1880496" y="369"/>
          <a:ext cx="6608467" cy="8638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925" tIns="83820" rIns="156464" bIns="83820" numCol="1" spcCol="1270" anchor="t" anchorCtr="0">
          <a:noAutofit/>
        </a:bodyPr>
        <a:lstStyle/>
        <a:p>
          <a:pPr marL="0" lvl="0" indent="0" algn="l" defTabSz="977900">
            <a:lnSpc>
              <a:spcPct val="90000"/>
            </a:lnSpc>
            <a:spcBef>
              <a:spcPct val="0"/>
            </a:spcBef>
            <a:spcAft>
              <a:spcPct val="35000"/>
            </a:spcAft>
            <a:buNone/>
          </a:pPr>
          <a:r>
            <a:rPr lang="en-GB" sz="2200" kern="1200" dirty="0"/>
            <a:t>Complexity </a:t>
          </a:r>
          <a:endParaRPr lang="en-IN" sz="2200" kern="1200" dirty="0"/>
        </a:p>
        <a:p>
          <a:pPr marL="171450" lvl="1" indent="-171450" algn="l" defTabSz="755650">
            <a:lnSpc>
              <a:spcPct val="90000"/>
            </a:lnSpc>
            <a:spcBef>
              <a:spcPct val="0"/>
            </a:spcBef>
            <a:spcAft>
              <a:spcPct val="15000"/>
            </a:spcAft>
            <a:buChar char="•"/>
          </a:pPr>
          <a:r>
            <a:rPr lang="en-GB" sz="1700" kern="1200" dirty="0"/>
            <a:t>DTW calculations are O(NxM), while Fast DTW O(N)</a:t>
          </a:r>
          <a:endParaRPr lang="en-IN" sz="1700" kern="1200" dirty="0"/>
        </a:p>
      </dsp:txBody>
      <dsp:txXfrm rot="10800000">
        <a:off x="2096453" y="369"/>
        <a:ext cx="6392510" cy="863829"/>
      </dsp:txXfrm>
    </dsp:sp>
    <dsp:sp modelId="{9975BF85-01BB-4FE9-9A10-320FF95F3FC6}">
      <dsp:nvSpPr>
        <dsp:cNvPr id="0" name=""/>
        <dsp:cNvSpPr/>
      </dsp:nvSpPr>
      <dsp:spPr>
        <a:xfrm>
          <a:off x="1448581" y="369"/>
          <a:ext cx="863829" cy="8638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BE0470-AC5B-40F2-ACCF-23F353036ECC}">
      <dsp:nvSpPr>
        <dsp:cNvPr id="0" name=""/>
        <dsp:cNvSpPr/>
      </dsp:nvSpPr>
      <dsp:spPr>
        <a:xfrm rot="10800000">
          <a:off x="1880496" y="1080156"/>
          <a:ext cx="6608467" cy="8638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925" tIns="83820" rIns="156464" bIns="83820" numCol="1" spcCol="1270" anchor="t" anchorCtr="0">
          <a:noAutofit/>
        </a:bodyPr>
        <a:lstStyle/>
        <a:p>
          <a:pPr marL="0" lvl="0" indent="0" algn="l" defTabSz="977900">
            <a:lnSpc>
              <a:spcPct val="90000"/>
            </a:lnSpc>
            <a:spcBef>
              <a:spcPct val="0"/>
            </a:spcBef>
            <a:spcAft>
              <a:spcPct val="35000"/>
            </a:spcAft>
            <a:buNone/>
          </a:pPr>
          <a:r>
            <a:rPr lang="en-GB" sz="2200" kern="1200" dirty="0"/>
            <a:t>Accuracy</a:t>
          </a:r>
          <a:endParaRPr lang="en-IN" sz="2200" kern="1200" dirty="0"/>
        </a:p>
        <a:p>
          <a:pPr marL="171450" lvl="1" indent="-171450" algn="l" defTabSz="755650">
            <a:lnSpc>
              <a:spcPct val="90000"/>
            </a:lnSpc>
            <a:spcBef>
              <a:spcPct val="0"/>
            </a:spcBef>
            <a:spcAft>
              <a:spcPct val="15000"/>
            </a:spcAft>
            <a:buChar char="•"/>
          </a:pPr>
          <a:r>
            <a:rPr lang="en-GB" sz="1700" kern="1200" dirty="0"/>
            <a:t>Trade some accuracy for speed. Good approximation!</a:t>
          </a:r>
          <a:endParaRPr lang="en-IN" sz="1700" kern="1200" dirty="0"/>
        </a:p>
      </dsp:txBody>
      <dsp:txXfrm rot="10800000">
        <a:off x="2096453" y="1080156"/>
        <a:ext cx="6392510" cy="863829"/>
      </dsp:txXfrm>
    </dsp:sp>
    <dsp:sp modelId="{73460001-0AC6-4185-A3FB-5F75E1E68296}">
      <dsp:nvSpPr>
        <dsp:cNvPr id="0" name=""/>
        <dsp:cNvSpPr/>
      </dsp:nvSpPr>
      <dsp:spPr>
        <a:xfrm>
          <a:off x="1448581" y="1080156"/>
          <a:ext cx="863829" cy="8638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72C470-52C1-4FFE-BE09-EBF144CA067F}">
      <dsp:nvSpPr>
        <dsp:cNvPr id="0" name=""/>
        <dsp:cNvSpPr/>
      </dsp:nvSpPr>
      <dsp:spPr>
        <a:xfrm rot="10800000">
          <a:off x="1880496" y="2159943"/>
          <a:ext cx="6608467" cy="8638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925" tIns="83820" rIns="156464" bIns="83820" numCol="1" spcCol="1270" anchor="t" anchorCtr="0">
          <a:noAutofit/>
        </a:bodyPr>
        <a:lstStyle/>
        <a:p>
          <a:pPr marL="0" lvl="0" indent="0" algn="l" defTabSz="977900">
            <a:lnSpc>
              <a:spcPct val="90000"/>
            </a:lnSpc>
            <a:spcBef>
              <a:spcPct val="0"/>
            </a:spcBef>
            <a:spcAft>
              <a:spcPct val="35000"/>
            </a:spcAft>
            <a:buNone/>
          </a:pPr>
          <a:r>
            <a:rPr lang="en-GB" sz="2200" kern="1200" dirty="0"/>
            <a:t>Scalability</a:t>
          </a:r>
          <a:endParaRPr lang="en-IN" sz="2200" kern="1200" dirty="0"/>
        </a:p>
        <a:p>
          <a:pPr marL="171450" lvl="1" indent="-171450" algn="l" defTabSz="755650">
            <a:lnSpc>
              <a:spcPct val="90000"/>
            </a:lnSpc>
            <a:spcBef>
              <a:spcPct val="0"/>
            </a:spcBef>
            <a:spcAft>
              <a:spcPct val="15000"/>
            </a:spcAft>
            <a:buChar char="•"/>
          </a:pPr>
          <a:r>
            <a:rPr lang="en-GB" sz="1700" kern="1200" dirty="0"/>
            <a:t>Faster computation, well-suited for big-data</a:t>
          </a:r>
          <a:endParaRPr lang="en-IN" sz="1700" kern="1200" dirty="0"/>
        </a:p>
      </dsp:txBody>
      <dsp:txXfrm rot="10800000">
        <a:off x="2096453" y="2159943"/>
        <a:ext cx="6392510" cy="863829"/>
      </dsp:txXfrm>
    </dsp:sp>
    <dsp:sp modelId="{2789CE82-D2A0-476E-A5BF-F5B1CBEE8955}">
      <dsp:nvSpPr>
        <dsp:cNvPr id="0" name=""/>
        <dsp:cNvSpPr/>
      </dsp:nvSpPr>
      <dsp:spPr>
        <a:xfrm>
          <a:off x="1448581" y="2159943"/>
          <a:ext cx="863829" cy="86382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041" t="-3090" r="5041" b="-4691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684A2-6D03-4A10-8231-C9DDA94FF5D8}" type="datetimeFigureOut">
              <a:rPr lang="en-IN" smtClean="0"/>
              <a:t>16-05-2024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CB5968-ABD7-4709-9354-9EF58478C052}" type="slidenum">
              <a:rPr lang="en-IN" smtClean="0"/>
              <a:t>‹#›</a:t>
            </a:fld>
            <a:endParaRPr lang="en-IN"/>
          </a:p>
        </p:txBody>
      </p:sp>
    </p:spTree>
    <p:extLst>
      <p:ext uri="{BB962C8B-B14F-4D97-AF65-F5344CB8AC3E}">
        <p14:creationId xmlns:p14="http://schemas.microsoft.com/office/powerpoint/2010/main" val="4196692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Aishwarya – Welcome Panel, Big Team 11 today, presents our project titled “Time Series Classification with KNN+DTW under Big Data Schema”.</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a:t>
            </a:fld>
            <a:endParaRPr lang="en-IN"/>
          </a:p>
        </p:txBody>
      </p:sp>
    </p:spTree>
    <p:extLst>
      <p:ext uri="{BB962C8B-B14F-4D97-AF65-F5344CB8AC3E}">
        <p14:creationId xmlns:p14="http://schemas.microsoft.com/office/powerpoint/2010/main" val="50138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Neeraj - &lt;read both questions&gt; Pyspark SQL helps to process data in distributed environment and UDFs enable normal python function to be used in Parallel processing. Pandas is not suitable for parallel processing. </a:t>
            </a:r>
            <a:endParaRPr lang="en-IN" dirty="0"/>
          </a:p>
          <a:p>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10</a:t>
            </a:fld>
            <a:endParaRPr lang="en-IN"/>
          </a:p>
        </p:txBody>
      </p:sp>
    </p:spTree>
    <p:extLst>
      <p:ext uri="{BB962C8B-B14F-4D97-AF65-F5344CB8AC3E}">
        <p14:creationId xmlns:p14="http://schemas.microsoft.com/office/powerpoint/2010/main" val="2650294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Neeraj – the machine learning model we deploy for time series classification is K-nearest neighbours. There are two variants, one using Euclidean distance and the other using DTW. Again, our aim is to reduce computation time for the DTW implementation by using Big data approach.</a:t>
            </a:r>
            <a:endParaRPr lang="en-IN" dirty="0"/>
          </a:p>
          <a:p>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11</a:t>
            </a:fld>
            <a:endParaRPr lang="en-IN"/>
          </a:p>
        </p:txBody>
      </p:sp>
    </p:spTree>
    <p:extLst>
      <p:ext uri="{BB962C8B-B14F-4D97-AF65-F5344CB8AC3E}">
        <p14:creationId xmlns:p14="http://schemas.microsoft.com/office/powerpoint/2010/main" val="603727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Neeraj – A brief overview of how KNN operates. For each point, distance are calculated to find the “k” nearest neighbours. Finally, based on these distances we classify all points. </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12</a:t>
            </a:fld>
            <a:endParaRPr lang="en-IN"/>
          </a:p>
        </p:txBody>
      </p:sp>
    </p:spTree>
    <p:extLst>
      <p:ext uri="{BB962C8B-B14F-4D97-AF65-F5344CB8AC3E}">
        <p14:creationId xmlns:p14="http://schemas.microsoft.com/office/powerpoint/2010/main" val="1716521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Neeraj – We have a Lazy Learner. This means that KNN does not have a training phase. For eg, in case of a decision tree, we spend time and train the model and then make predictions. For KNN, all calculation are repeated for making predictions. Thus, we need a stable big-data solution to speed up predictions.</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13</a:t>
            </a:fld>
            <a:endParaRPr lang="en-IN"/>
          </a:p>
        </p:txBody>
      </p:sp>
    </p:spTree>
    <p:extLst>
      <p:ext uri="{BB962C8B-B14F-4D97-AF65-F5344CB8AC3E}">
        <p14:creationId xmlns:p14="http://schemas.microsoft.com/office/powerpoint/2010/main" val="115564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Kunal – To calculate distances we have the most popular method, “Euclidean” which says that we should simply calculate the distance between x1 and y1. But then we ponder if comparing peaks with peaks and valleys with valleys make more sense when we seek similarity between two series.</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14</a:t>
            </a:fld>
            <a:endParaRPr lang="en-IN"/>
          </a:p>
        </p:txBody>
      </p:sp>
    </p:spTree>
    <p:extLst>
      <p:ext uri="{BB962C8B-B14F-4D97-AF65-F5344CB8AC3E}">
        <p14:creationId xmlns:p14="http://schemas.microsoft.com/office/powerpoint/2010/main" val="168129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Kunal – this is where Dynamic Time Warping comes into play. The idea here is to find an optimal alignment of our time series such that common features are compared. This is done by calculating a cost matrix (animation of the right). </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15</a:t>
            </a:fld>
            <a:endParaRPr lang="en-IN"/>
          </a:p>
        </p:txBody>
      </p:sp>
    </p:spTree>
    <p:extLst>
      <p:ext uri="{BB962C8B-B14F-4D97-AF65-F5344CB8AC3E}">
        <p14:creationId xmlns:p14="http://schemas.microsoft.com/office/powerpoint/2010/main" val="3675745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Kunal – Calculating this cost matrix is cumbersome. &lt;read&gt;</a:t>
            </a:r>
            <a:endParaRPr lang="en-IN" dirty="0"/>
          </a:p>
          <a:p>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16</a:t>
            </a:fld>
            <a:endParaRPr lang="en-IN"/>
          </a:p>
        </p:txBody>
      </p:sp>
    </p:spTree>
    <p:extLst>
      <p:ext uri="{BB962C8B-B14F-4D97-AF65-F5344CB8AC3E}">
        <p14:creationId xmlns:p14="http://schemas.microsoft.com/office/powerpoint/2010/main" val="2177345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Kunal – To cut computation, we can make use of a fast approximation called Fast DTW. The idea here is to break the time series into small parts reducing its length. Find optimal paths for these smaller series and then recursively scale up. This limits the matrix calculations.</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17</a:t>
            </a:fld>
            <a:endParaRPr lang="en-IN"/>
          </a:p>
        </p:txBody>
      </p:sp>
    </p:spTree>
    <p:extLst>
      <p:ext uri="{BB962C8B-B14F-4D97-AF65-F5344CB8AC3E}">
        <p14:creationId xmlns:p14="http://schemas.microsoft.com/office/powerpoint/2010/main" val="1280792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Emaan - &lt;read&gt;</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18</a:t>
            </a:fld>
            <a:endParaRPr lang="en-IN"/>
          </a:p>
        </p:txBody>
      </p:sp>
    </p:spTree>
    <p:extLst>
      <p:ext uri="{BB962C8B-B14F-4D97-AF65-F5344CB8AC3E}">
        <p14:creationId xmlns:p14="http://schemas.microsoft.com/office/powerpoint/2010/main" val="2172818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Emaan – we start with splitting train and test data into RDD partitions. This is followed by taking Cartesian products between partitions of train and test. Then we use a map function to calculates distances in each partition and return k smallest distances along with the labels. The distance is calculated either using Euclidean or DTW.</a:t>
            </a:r>
          </a:p>
          <a:p>
            <a:endParaRPr lang="en-GB" dirty="0"/>
          </a:p>
          <a:p>
            <a:r>
              <a:rPr lang="en-GB" dirty="0"/>
              <a:t>The partitions are done in the driver nodes. The functions applied are dealt by the worker nodes.</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19</a:t>
            </a:fld>
            <a:endParaRPr lang="en-IN"/>
          </a:p>
        </p:txBody>
      </p:sp>
    </p:spTree>
    <p:extLst>
      <p:ext uri="{BB962C8B-B14F-4D97-AF65-F5344CB8AC3E}">
        <p14:creationId xmlns:p14="http://schemas.microsoft.com/office/powerpoint/2010/main" val="397917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Aishwarya</a:t>
            </a:r>
            <a:r>
              <a:rPr lang="en-IN" dirty="0"/>
              <a:t> </a:t>
            </a:r>
            <a:r>
              <a:rPr lang="en-GB" dirty="0"/>
              <a:t>- Sensors in everyday gadgets generate vast amounts of data capturing diverse human actions. For this presentation, we are dealing with the Human Activity Recognition dataset where time series of human activities like sitting, walking, walking upstairs –downstairs, standing and lying down were recording using mobile phone sensors. </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2</a:t>
            </a:fld>
            <a:endParaRPr lang="en-IN"/>
          </a:p>
        </p:txBody>
      </p:sp>
    </p:spTree>
    <p:extLst>
      <p:ext uri="{BB962C8B-B14F-4D97-AF65-F5344CB8AC3E}">
        <p14:creationId xmlns:p14="http://schemas.microsoft.com/office/powerpoint/2010/main" val="1270739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Emaan – after distances are calculated, we enter the shuffle and group by phase. Here, we group the distance with respect to each test point from all partitions. After sorting these values using heapq we get the closest k labels for the entire dataset and the most common is used as the prediction.</a:t>
            </a:r>
            <a:endParaRPr lang="en-IN" dirty="0"/>
          </a:p>
          <a:p>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20</a:t>
            </a:fld>
            <a:endParaRPr lang="en-IN"/>
          </a:p>
        </p:txBody>
      </p:sp>
    </p:spTree>
    <p:extLst>
      <p:ext uri="{BB962C8B-B14F-4D97-AF65-F5344CB8AC3E}">
        <p14:creationId xmlns:p14="http://schemas.microsoft.com/office/powerpoint/2010/main" val="2631483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Harnitha - &lt;frame&gt;</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21</a:t>
            </a:fld>
            <a:endParaRPr lang="en-IN"/>
          </a:p>
        </p:txBody>
      </p:sp>
    </p:spTree>
    <p:extLst>
      <p:ext uri="{BB962C8B-B14F-4D97-AF65-F5344CB8AC3E}">
        <p14:creationId xmlns:p14="http://schemas.microsoft.com/office/powerpoint/2010/main" val="3096126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Harnitha</a:t>
            </a:r>
            <a:endParaRPr lang="en-IN" dirty="0"/>
          </a:p>
          <a:p>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22</a:t>
            </a:fld>
            <a:endParaRPr lang="en-IN"/>
          </a:p>
        </p:txBody>
      </p:sp>
    </p:spTree>
    <p:extLst>
      <p:ext uri="{BB962C8B-B14F-4D97-AF65-F5344CB8AC3E}">
        <p14:creationId xmlns:p14="http://schemas.microsoft.com/office/powerpoint/2010/main" val="2121401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Neeraj - &lt;read&gt;</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23</a:t>
            </a:fld>
            <a:endParaRPr lang="en-IN"/>
          </a:p>
        </p:txBody>
      </p:sp>
    </p:spTree>
    <p:extLst>
      <p:ext uri="{BB962C8B-B14F-4D97-AF65-F5344CB8AC3E}">
        <p14:creationId xmlns:p14="http://schemas.microsoft.com/office/powerpoint/2010/main" val="3229053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Harnitha &amp; Emaan</a:t>
            </a:r>
            <a:r>
              <a:rPr lang="en-IN" dirty="0"/>
              <a:t> - </a:t>
            </a:r>
            <a:r>
              <a:rPr lang="en-GB" dirty="0"/>
              <a:t>Before we dive into results, let’s look at some of the problems we faced and what we learnt along the way. </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24</a:t>
            </a:fld>
            <a:endParaRPr lang="en-IN"/>
          </a:p>
        </p:txBody>
      </p:sp>
    </p:spTree>
    <p:extLst>
      <p:ext uri="{BB962C8B-B14F-4D97-AF65-F5344CB8AC3E}">
        <p14:creationId xmlns:p14="http://schemas.microsoft.com/office/powerpoint/2010/main" val="1027662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Emaan – if we implement without </a:t>
            </a:r>
            <a:r>
              <a:rPr lang="en-GB" dirty="0" err="1"/>
              <a:t>pyspark</a:t>
            </a:r>
            <a:r>
              <a:rPr lang="en-GB" dirty="0"/>
              <a:t>, we end up spending 1 ½ days for implementing traditional DTW. Pyspark based implementation kept crashing. Euclidean </a:t>
            </a:r>
            <a:r>
              <a:rPr lang="en-GB" dirty="0" err="1"/>
              <a:t>knn</a:t>
            </a:r>
            <a:r>
              <a:rPr lang="en-GB" dirty="0"/>
              <a:t> is slow, taking roughly 20-25 mins. Fast </a:t>
            </a:r>
            <a:r>
              <a:rPr lang="en-GB" dirty="0" err="1"/>
              <a:t>dtw</a:t>
            </a:r>
            <a:r>
              <a:rPr lang="en-GB" dirty="0"/>
              <a:t> on the other hand is faster, taking about 16-18 mins.</a:t>
            </a:r>
          </a:p>
          <a:p>
            <a:endParaRPr lang="en-GB" dirty="0"/>
          </a:p>
          <a:p>
            <a:r>
              <a:rPr lang="en-IN" dirty="0"/>
              <a:t>For different values of ‘k’ DTW yields higher accuracy with lower computational time.</a:t>
            </a:r>
          </a:p>
          <a:p>
            <a:endParaRPr lang="en-GB" dirty="0"/>
          </a:p>
          <a:p>
            <a:r>
              <a:rPr lang="en-GB" dirty="0"/>
              <a:t>Coming to Model 2, the run time is unstable, ranging from 19 sec to 2 hrs yielding low accuracy. </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25</a:t>
            </a:fld>
            <a:endParaRPr lang="en-IN"/>
          </a:p>
        </p:txBody>
      </p:sp>
    </p:spTree>
    <p:extLst>
      <p:ext uri="{BB962C8B-B14F-4D97-AF65-F5344CB8AC3E}">
        <p14:creationId xmlns:p14="http://schemas.microsoft.com/office/powerpoint/2010/main" val="2184625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Harnitha - &lt;frame&gt;</a:t>
            </a:r>
            <a:endParaRPr lang="en-IN" dirty="0"/>
          </a:p>
          <a:p>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26</a:t>
            </a:fld>
            <a:endParaRPr lang="en-IN"/>
          </a:p>
        </p:txBody>
      </p:sp>
    </p:spTree>
    <p:extLst>
      <p:ext uri="{BB962C8B-B14F-4D97-AF65-F5344CB8AC3E}">
        <p14:creationId xmlns:p14="http://schemas.microsoft.com/office/powerpoint/2010/main" val="562166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Shruti &lt;read&gt;</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27</a:t>
            </a:fld>
            <a:endParaRPr lang="en-IN"/>
          </a:p>
        </p:txBody>
      </p:sp>
    </p:spTree>
    <p:extLst>
      <p:ext uri="{BB962C8B-B14F-4D97-AF65-F5344CB8AC3E}">
        <p14:creationId xmlns:p14="http://schemas.microsoft.com/office/powerpoint/2010/main" val="2973265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FC91D7-659C-4945-A90E-1FB14F40544C}" type="slidenum">
              <a:rPr lang="en-IN" smtClean="0"/>
              <a:t>28</a:t>
            </a:fld>
            <a:endParaRPr lang="en-IN"/>
          </a:p>
        </p:txBody>
      </p:sp>
    </p:spTree>
    <p:extLst>
      <p:ext uri="{BB962C8B-B14F-4D97-AF65-F5344CB8AC3E}">
        <p14:creationId xmlns:p14="http://schemas.microsoft.com/office/powerpoint/2010/main" val="3331515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Aishwarya – How big is the data? &lt;read&gt;</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3</a:t>
            </a:fld>
            <a:endParaRPr lang="en-IN"/>
          </a:p>
        </p:txBody>
      </p:sp>
    </p:spTree>
    <p:extLst>
      <p:ext uri="{BB962C8B-B14F-4D97-AF65-F5344CB8AC3E}">
        <p14:creationId xmlns:p14="http://schemas.microsoft.com/office/powerpoint/2010/main" val="2731626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Aishwarya - &lt;read&gt;</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4</a:t>
            </a:fld>
            <a:endParaRPr lang="en-IN"/>
          </a:p>
        </p:txBody>
      </p:sp>
    </p:spTree>
    <p:extLst>
      <p:ext uri="{BB962C8B-B14F-4D97-AF65-F5344CB8AC3E}">
        <p14:creationId xmlns:p14="http://schemas.microsoft.com/office/powerpoint/2010/main" val="1620237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Aishwarya</a:t>
            </a:r>
            <a:r>
              <a:rPr lang="en-IN" dirty="0"/>
              <a:t> – </a:t>
            </a:r>
            <a:r>
              <a:rPr lang="en-GB" dirty="0"/>
              <a:t>We now know that the data is huge, but is it huge enough to be a Big data problem?</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5</a:t>
            </a:fld>
            <a:endParaRPr lang="en-IN"/>
          </a:p>
        </p:txBody>
      </p:sp>
    </p:spTree>
    <p:extLst>
      <p:ext uri="{BB962C8B-B14F-4D97-AF65-F5344CB8AC3E}">
        <p14:creationId xmlns:p14="http://schemas.microsoft.com/office/powerpoint/2010/main" val="318893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Shruti – talk about atleast 3 Vs</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6</a:t>
            </a:fld>
            <a:endParaRPr lang="en-IN"/>
          </a:p>
        </p:txBody>
      </p:sp>
    </p:spTree>
    <p:extLst>
      <p:ext uri="{BB962C8B-B14F-4D97-AF65-F5344CB8AC3E}">
        <p14:creationId xmlns:p14="http://schemas.microsoft.com/office/powerpoint/2010/main" val="40784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Shruti – Let’s look at the structural blueprint of our project.</a:t>
            </a:r>
            <a:endParaRPr lang="en-IN" dirty="0"/>
          </a:p>
          <a:p>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7</a:t>
            </a:fld>
            <a:endParaRPr lang="en-IN"/>
          </a:p>
        </p:txBody>
      </p:sp>
    </p:spTree>
    <p:extLst>
      <p:ext uri="{BB962C8B-B14F-4D97-AF65-F5344CB8AC3E}">
        <p14:creationId xmlns:p14="http://schemas.microsoft.com/office/powerpoint/2010/main" val="81636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Shruti – we first start with raw unstructured data, preprocess it to get dense vectors representing the data. Then we pass this into our model. We have 2 models, first named “Divide and Conquer” and the other “Broadcasting”. Here we apply our K-Nearest Neighbour, a machine learning model. After classification results are ready, we conduct evaluations by looking at accuracy and computation time.</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8</a:t>
            </a:fld>
            <a:endParaRPr lang="en-IN"/>
          </a:p>
        </p:txBody>
      </p:sp>
    </p:spTree>
    <p:extLst>
      <p:ext uri="{BB962C8B-B14F-4D97-AF65-F5344CB8AC3E}">
        <p14:creationId xmlns:p14="http://schemas.microsoft.com/office/powerpoint/2010/main" val="105791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Neeraj – Let’s look at how the data is pre-processed. The raw data is a text file, unstructured. We convert it into data frame and then vectorize them using PySpark SQL and UDF functions.</a:t>
            </a:r>
            <a:endParaRPr lang="en-IN" dirty="0"/>
          </a:p>
        </p:txBody>
      </p:sp>
      <p:sp>
        <p:nvSpPr>
          <p:cNvPr id="4" name="Slide Number Placeholder 3"/>
          <p:cNvSpPr>
            <a:spLocks noGrp="1"/>
          </p:cNvSpPr>
          <p:nvPr>
            <p:ph type="sldNum" sz="quarter" idx="5"/>
          </p:nvPr>
        </p:nvSpPr>
        <p:spPr/>
        <p:txBody>
          <a:bodyPr/>
          <a:lstStyle/>
          <a:p>
            <a:fld id="{8ACB5968-ABD7-4709-9354-9EF58478C052}" type="slidenum">
              <a:rPr lang="en-IN" smtClean="0"/>
              <a:t>9</a:t>
            </a:fld>
            <a:endParaRPr lang="en-IN"/>
          </a:p>
        </p:txBody>
      </p:sp>
    </p:spTree>
    <p:extLst>
      <p:ext uri="{BB962C8B-B14F-4D97-AF65-F5344CB8AC3E}">
        <p14:creationId xmlns:p14="http://schemas.microsoft.com/office/powerpoint/2010/main" val="3973115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A432-DEC7-AA2A-B667-0D2DF8C8F3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AEE716-6955-9B0A-2AB0-185887EAB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410EA8-D3C6-181F-E1F7-3F39D95A42C1}"/>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5" name="Footer Placeholder 4">
            <a:extLst>
              <a:ext uri="{FF2B5EF4-FFF2-40B4-BE49-F238E27FC236}">
                <a16:creationId xmlns:a16="http://schemas.microsoft.com/office/drawing/2014/main" id="{6720F683-E143-8641-C8D1-8360325EA4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125B81-4EEF-A548-1B2F-AC661522B00F}"/>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3607045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F170-4D95-6AEF-617D-2C1819FA06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F2B15A-1D4C-ED67-A489-DB5868CA90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6F1E3C-90F8-7D98-70EB-076E6CDC6E73}"/>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5" name="Footer Placeholder 4">
            <a:extLst>
              <a:ext uri="{FF2B5EF4-FFF2-40B4-BE49-F238E27FC236}">
                <a16:creationId xmlns:a16="http://schemas.microsoft.com/office/drawing/2014/main" id="{F9CFBEB3-B7C4-B7F4-9D60-D9D9FA8AE2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2262B1-DE46-E93F-AF13-A5268D4DE014}"/>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3398985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C5DF64-5958-9787-5668-768532EEB6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EB3F4A-11D3-58A6-9155-D629E553C4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B69448-AD86-87A3-1B59-C4BC6DBA3932}"/>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5" name="Footer Placeholder 4">
            <a:extLst>
              <a:ext uri="{FF2B5EF4-FFF2-40B4-BE49-F238E27FC236}">
                <a16:creationId xmlns:a16="http://schemas.microsoft.com/office/drawing/2014/main" id="{921B24D1-68D4-76B1-BB2E-6D5FC3B797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BCF60A-8BE0-B625-FEE7-B7C40B771EE6}"/>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328754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7AD7-6145-0438-5CFB-9DD2FB6C93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61BBD7-F0FF-59D9-E3A2-12BE308AED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9E810E-AE77-7EDA-0889-9491AAA3EF28}"/>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5" name="Footer Placeholder 4">
            <a:extLst>
              <a:ext uri="{FF2B5EF4-FFF2-40B4-BE49-F238E27FC236}">
                <a16:creationId xmlns:a16="http://schemas.microsoft.com/office/drawing/2014/main" id="{772AB782-1127-7869-C237-7D036E9DA8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C03C82-6ACA-57A5-F055-CDCCBEC03CCC}"/>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1494890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F953-CEAC-AA01-B445-8DC743FA9D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B35776-4A26-93C4-3CB8-3311D8402C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226F6-1C13-36CA-D417-795CB168C7E6}"/>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5" name="Footer Placeholder 4">
            <a:extLst>
              <a:ext uri="{FF2B5EF4-FFF2-40B4-BE49-F238E27FC236}">
                <a16:creationId xmlns:a16="http://schemas.microsoft.com/office/drawing/2014/main" id="{68CF5B05-F9E1-35A9-575F-D8A23C0A21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9AC0F-6CCF-AC3D-F416-D7A56A808C4B}"/>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4887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587F-08F1-FCB5-D851-5CC6FD0A07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7C88D7-F038-DDA8-2863-C3A0E5E91C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CDEC03-B71B-3105-CF07-CF3EF62B6C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AA868F-1AF7-6D4F-6A07-56EED885CACA}"/>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6" name="Footer Placeholder 5">
            <a:extLst>
              <a:ext uri="{FF2B5EF4-FFF2-40B4-BE49-F238E27FC236}">
                <a16:creationId xmlns:a16="http://schemas.microsoft.com/office/drawing/2014/main" id="{2E841218-43A2-A021-5EF3-62847687E6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B02A1B-574C-66C2-3349-7F07853ED135}"/>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214328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B04F-B1ED-2F52-3C49-D89795262C2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E3FEE7-D13D-41A6-140E-6A7A6AB75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8D1415-03A8-237E-6F53-4A2F8C723E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3A7425C-8AAF-652B-D9E9-47BED3903D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E1486A-04B0-407C-EC7F-A05695D2AC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287A26-B5A6-4A6A-A40E-92A5100BFA1E}"/>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8" name="Footer Placeholder 7">
            <a:extLst>
              <a:ext uri="{FF2B5EF4-FFF2-40B4-BE49-F238E27FC236}">
                <a16:creationId xmlns:a16="http://schemas.microsoft.com/office/drawing/2014/main" id="{DAD853E9-9FD2-FCCB-1E1F-3AD88E8839B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0A4E02F-D03D-95AC-BFB1-C4EC4E504FF2}"/>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63246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7C11-7A0A-30A1-AEEC-1CA0CE9CA8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EB506A-E0B8-569A-A86F-AADE710E5655}"/>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4" name="Footer Placeholder 3">
            <a:extLst>
              <a:ext uri="{FF2B5EF4-FFF2-40B4-BE49-F238E27FC236}">
                <a16:creationId xmlns:a16="http://schemas.microsoft.com/office/drawing/2014/main" id="{26D24483-0592-A6E8-789C-2357397703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1D2BE75-4409-8D9D-ECA2-201585E368A2}"/>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2672591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E9AD7-DD77-39DB-7567-D5F25A9827D3}"/>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3" name="Footer Placeholder 2">
            <a:extLst>
              <a:ext uri="{FF2B5EF4-FFF2-40B4-BE49-F238E27FC236}">
                <a16:creationId xmlns:a16="http://schemas.microsoft.com/office/drawing/2014/main" id="{8A42CD18-B2A2-9BDC-3CD4-060CBD886B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E2A3A90-63EE-0F55-B90B-6B99267AF7AA}"/>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3544512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F74D-97B9-5345-2ED1-52BC92ADC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3E9C8D-19E3-AF0A-3922-583A20E6F4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106638-E4AD-8621-563E-B97C6B5AB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EAF437-0415-88FF-B6B2-F02B381339DE}"/>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6" name="Footer Placeholder 5">
            <a:extLst>
              <a:ext uri="{FF2B5EF4-FFF2-40B4-BE49-F238E27FC236}">
                <a16:creationId xmlns:a16="http://schemas.microsoft.com/office/drawing/2014/main" id="{752F8BCF-5728-72DC-2BCA-80FEF19B0D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E362C2-5A50-513F-C0EA-0DFD5C1B9567}"/>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847444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CFEB-2204-8883-5465-D261A50F87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631ECA-6B31-16A8-D199-0010DA6C8F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8A8B49E-476D-CA83-57AE-A0CE15109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E4501-635C-4014-42F9-F07E6A5EE3FE}"/>
              </a:ext>
            </a:extLst>
          </p:cNvPr>
          <p:cNvSpPr>
            <a:spLocks noGrp="1"/>
          </p:cNvSpPr>
          <p:nvPr>
            <p:ph type="dt" sz="half" idx="10"/>
          </p:nvPr>
        </p:nvSpPr>
        <p:spPr/>
        <p:txBody>
          <a:bodyPr/>
          <a:lstStyle/>
          <a:p>
            <a:fld id="{F8B56CD5-C4D1-4168-B1DC-93CF76A61F89}" type="datetimeFigureOut">
              <a:rPr lang="en-IN" smtClean="0"/>
              <a:t>16-05-2024</a:t>
            </a:fld>
            <a:endParaRPr lang="en-IN"/>
          </a:p>
        </p:txBody>
      </p:sp>
      <p:sp>
        <p:nvSpPr>
          <p:cNvPr id="6" name="Footer Placeholder 5">
            <a:extLst>
              <a:ext uri="{FF2B5EF4-FFF2-40B4-BE49-F238E27FC236}">
                <a16:creationId xmlns:a16="http://schemas.microsoft.com/office/drawing/2014/main" id="{4848FB14-F50A-C211-1C2D-A9999FD389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2A200E-7E39-423A-D885-9995465CDA85}"/>
              </a:ext>
            </a:extLst>
          </p:cNvPr>
          <p:cNvSpPr>
            <a:spLocks noGrp="1"/>
          </p:cNvSpPr>
          <p:nvPr>
            <p:ph type="sldNum" sz="quarter" idx="12"/>
          </p:nvPr>
        </p:nvSpPr>
        <p:spPr/>
        <p:txBody>
          <a:bodyPr/>
          <a:lstStyle/>
          <a:p>
            <a:fld id="{83FAF949-AD9D-4D9E-9D5B-5F21914CC039}" type="slidenum">
              <a:rPr lang="en-IN" smtClean="0"/>
              <a:t>‹#›</a:t>
            </a:fld>
            <a:endParaRPr lang="en-IN"/>
          </a:p>
        </p:txBody>
      </p:sp>
    </p:spTree>
    <p:extLst>
      <p:ext uri="{BB962C8B-B14F-4D97-AF65-F5344CB8AC3E}">
        <p14:creationId xmlns:p14="http://schemas.microsoft.com/office/powerpoint/2010/main" val="1098654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6B2E50-4EAD-0BA7-4E23-EE8917E61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FFB7D1-4E35-EA0B-A3F2-081D2A578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C90046-2A8C-6514-08ED-C4D2ACD375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B56CD5-C4D1-4168-B1DC-93CF76A61F89}" type="datetimeFigureOut">
              <a:rPr lang="en-IN" smtClean="0"/>
              <a:t>16-05-2024</a:t>
            </a:fld>
            <a:endParaRPr lang="en-IN"/>
          </a:p>
        </p:txBody>
      </p:sp>
      <p:sp>
        <p:nvSpPr>
          <p:cNvPr id="5" name="Footer Placeholder 4">
            <a:extLst>
              <a:ext uri="{FF2B5EF4-FFF2-40B4-BE49-F238E27FC236}">
                <a16:creationId xmlns:a16="http://schemas.microsoft.com/office/drawing/2014/main" id="{A0D10B09-1E75-A400-207A-D128F819AE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88F6FA6-D0F1-BA22-AF43-C2D85188A8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FAF949-AD9D-4D9E-9D5B-5F21914CC039}" type="slidenum">
              <a:rPr lang="en-IN" smtClean="0"/>
              <a:t>‹#›</a:t>
            </a:fld>
            <a:endParaRPr lang="en-IN"/>
          </a:p>
        </p:txBody>
      </p:sp>
    </p:spTree>
    <p:extLst>
      <p:ext uri="{BB962C8B-B14F-4D97-AF65-F5344CB8AC3E}">
        <p14:creationId xmlns:p14="http://schemas.microsoft.com/office/powerpoint/2010/main" val="1516469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6.png"/><Relationship Id="rId7" Type="http://schemas.openxmlformats.org/officeDocument/2006/relationships/diagramLayout" Target="../diagrams/layout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18.png"/><Relationship Id="rId10" Type="http://schemas.microsoft.com/office/2007/relationships/diagramDrawing" Target="../diagrams/drawing2.xml"/><Relationship Id="rId4" Type="http://schemas.openxmlformats.org/officeDocument/2006/relationships/image" Target="../media/image17.gif"/><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svg"/><Relationship Id="rId3" Type="http://schemas.openxmlformats.org/officeDocument/2006/relationships/image" Target="../media/image22.jpe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7.sv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gif"/><Relationship Id="rId4" Type="http://schemas.openxmlformats.org/officeDocument/2006/relationships/hyperlink" Target="https://courses.lumenlearning.com/wmopen-introbusiness/chapter/what-is-accountin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7.g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5.gi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3.wdp"/><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homedesigner8.blogspot.com/2015/07/building-hous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homedesigner8.blogspot.com/2015/07/building-hous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FCFAA194-DF0C-43F6-0FBB-1B4453F0909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t="11872" b="3874"/>
          <a:stretch/>
        </p:blipFill>
        <p:spPr>
          <a:xfrm>
            <a:off x="20" y="1282"/>
            <a:ext cx="12191980" cy="6856718"/>
          </a:xfrm>
          <a:prstGeom prst="rect">
            <a:avLst/>
          </a:prstGeom>
        </p:spPr>
      </p:pic>
      <p:sp>
        <p:nvSpPr>
          <p:cNvPr id="43" name="Title 1">
            <a:extLst>
              <a:ext uri="{FF2B5EF4-FFF2-40B4-BE49-F238E27FC236}">
                <a16:creationId xmlns:a16="http://schemas.microsoft.com/office/drawing/2014/main" id="{E30E94C0-A402-0351-D923-B9A56606B86D}"/>
              </a:ext>
            </a:extLst>
          </p:cNvPr>
          <p:cNvSpPr txBox="1">
            <a:spLocks/>
          </p:cNvSpPr>
          <p:nvPr/>
        </p:nvSpPr>
        <p:spPr>
          <a:xfrm>
            <a:off x="684225" y="746841"/>
            <a:ext cx="5884215" cy="2682160"/>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IN" b="1" dirty="0">
                <a:solidFill>
                  <a:schemeClr val="bg1"/>
                </a:solidFill>
                <a:latin typeface="Times New Roman" panose="02020603050405020304" pitchFamily="18" charset="0"/>
              </a:rPr>
            </a:br>
            <a:br>
              <a:rPr lang="en-IN" b="1" dirty="0">
                <a:solidFill>
                  <a:schemeClr val="bg1"/>
                </a:solidFill>
                <a:latin typeface="Times New Roman" panose="02020603050405020304" pitchFamily="18" charset="0"/>
              </a:rPr>
            </a:br>
            <a:r>
              <a:rPr lang="en-IN" b="1" dirty="0">
                <a:solidFill>
                  <a:schemeClr val="bg1"/>
                </a:solidFill>
                <a:latin typeface="Times New Roman" panose="02020603050405020304" pitchFamily="18" charset="0"/>
              </a:rPr>
              <a:t>Time Series Classification</a:t>
            </a:r>
          </a:p>
          <a:p>
            <a:r>
              <a:rPr lang="en-IN" sz="1100" b="1" dirty="0">
                <a:solidFill>
                  <a:schemeClr val="bg1"/>
                </a:solidFill>
                <a:latin typeface="Times New Roman" panose="02020603050405020304" pitchFamily="18" charset="0"/>
              </a:rPr>
              <a:t> </a:t>
            </a:r>
          </a:p>
          <a:p>
            <a:r>
              <a:rPr lang="en-IN" b="1" dirty="0">
                <a:solidFill>
                  <a:schemeClr val="bg1"/>
                </a:solidFill>
                <a:latin typeface="Times New Roman" panose="02020603050405020304" pitchFamily="18" charset="0"/>
              </a:rPr>
              <a:t>With KNN + DTW</a:t>
            </a:r>
          </a:p>
          <a:p>
            <a:br>
              <a:rPr lang="en-IN" sz="1000" b="1" dirty="0">
                <a:solidFill>
                  <a:schemeClr val="bg1"/>
                </a:solidFill>
                <a:latin typeface="Times New Roman" panose="02020603050405020304" pitchFamily="18" charset="0"/>
              </a:rPr>
            </a:br>
            <a:r>
              <a:rPr lang="en-IN" b="1" dirty="0">
                <a:solidFill>
                  <a:schemeClr val="bg1"/>
                </a:solidFill>
                <a:latin typeface="Times New Roman" panose="02020603050405020304" pitchFamily="18" charset="0"/>
              </a:rPr>
              <a:t>under Big Data Schema</a:t>
            </a:r>
            <a:endParaRPr lang="en-US" b="1" dirty="0">
              <a:solidFill>
                <a:schemeClr val="bg1"/>
              </a:solidFill>
            </a:endParaRPr>
          </a:p>
        </p:txBody>
      </p:sp>
      <p:sp>
        <p:nvSpPr>
          <p:cNvPr id="45" name="Subtitle 2">
            <a:extLst>
              <a:ext uri="{FF2B5EF4-FFF2-40B4-BE49-F238E27FC236}">
                <a16:creationId xmlns:a16="http://schemas.microsoft.com/office/drawing/2014/main" id="{C294E1EF-0BF2-5565-274C-F8EB73CEAF98}"/>
              </a:ext>
            </a:extLst>
          </p:cNvPr>
          <p:cNvSpPr txBox="1">
            <a:spLocks/>
          </p:cNvSpPr>
          <p:nvPr/>
        </p:nvSpPr>
        <p:spPr>
          <a:xfrm>
            <a:off x="10088880" y="4617720"/>
            <a:ext cx="1977367" cy="2238998"/>
          </a:xfrm>
          <a:prstGeom prst="rect">
            <a:avLst/>
          </a:prstGeom>
          <a:noFill/>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b="1" dirty="0">
                <a:solidFill>
                  <a:srgbClr val="002060"/>
                </a:solidFill>
              </a:rPr>
              <a:t>Big Team - 11</a:t>
            </a:r>
          </a:p>
          <a:p>
            <a:pPr marL="0" indent="0" algn="r">
              <a:buNone/>
            </a:pPr>
            <a:r>
              <a:rPr lang="en-US" sz="2300" dirty="0">
                <a:solidFill>
                  <a:srgbClr val="002060"/>
                </a:solidFill>
              </a:rPr>
              <a:t>Kunal Choudhary</a:t>
            </a:r>
          </a:p>
          <a:p>
            <a:pPr marL="0" indent="0" algn="r">
              <a:buNone/>
            </a:pPr>
            <a:r>
              <a:rPr lang="en-US" sz="2300" dirty="0">
                <a:solidFill>
                  <a:srgbClr val="002060"/>
                </a:solidFill>
              </a:rPr>
              <a:t>Harnitha Suresh</a:t>
            </a:r>
          </a:p>
          <a:p>
            <a:pPr marL="0" indent="0" algn="r">
              <a:buNone/>
            </a:pPr>
            <a:r>
              <a:rPr lang="en-US" sz="2300" dirty="0">
                <a:solidFill>
                  <a:srgbClr val="002060"/>
                </a:solidFill>
              </a:rPr>
              <a:t>Shruti Sundaram</a:t>
            </a:r>
          </a:p>
          <a:p>
            <a:pPr marL="0" indent="0" algn="r">
              <a:buNone/>
            </a:pPr>
            <a:r>
              <a:rPr lang="en-US" sz="2300" dirty="0">
                <a:solidFill>
                  <a:srgbClr val="002060"/>
                </a:solidFill>
              </a:rPr>
              <a:t>Emaan Bashir</a:t>
            </a:r>
          </a:p>
          <a:p>
            <a:pPr marL="0" indent="0" algn="r">
              <a:buNone/>
            </a:pPr>
            <a:r>
              <a:rPr lang="en-US" sz="2300" dirty="0">
                <a:solidFill>
                  <a:srgbClr val="002060"/>
                </a:solidFill>
              </a:rPr>
              <a:t>Aishwarya Shahu</a:t>
            </a:r>
          </a:p>
          <a:p>
            <a:pPr marL="0" indent="0" algn="r">
              <a:buNone/>
            </a:pPr>
            <a:r>
              <a:rPr lang="en-US" sz="2300" dirty="0">
                <a:solidFill>
                  <a:srgbClr val="002060"/>
                </a:solidFill>
              </a:rPr>
              <a:t>Neeraj Thosar</a:t>
            </a:r>
          </a:p>
          <a:p>
            <a:pPr marL="0" indent="0" algn="r">
              <a:buNone/>
            </a:pPr>
            <a:endParaRPr lang="en-US" dirty="0">
              <a:solidFill>
                <a:srgbClr val="002060"/>
              </a:solidFill>
            </a:endParaRPr>
          </a:p>
        </p:txBody>
      </p:sp>
    </p:spTree>
    <p:extLst>
      <p:ext uri="{BB962C8B-B14F-4D97-AF65-F5344CB8AC3E}">
        <p14:creationId xmlns:p14="http://schemas.microsoft.com/office/powerpoint/2010/main" val="115991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03" name="Rectangle 620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A5B9D93-6840-CF77-E474-9961A1725B05}"/>
              </a:ext>
            </a:extLst>
          </p:cNvPr>
          <p:cNvSpPr/>
          <p:nvPr/>
        </p:nvSpPr>
        <p:spPr>
          <a:xfrm>
            <a:off x="0" y="107601"/>
            <a:ext cx="3811199"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0" cap="none" spc="0" dirty="0">
                <a:ln w="0"/>
                <a:effectLst>
                  <a:outerShdw blurRad="38100" dist="19050" dir="2700000" algn="tl" rotWithShape="0">
                    <a:schemeClr val="dk1">
                      <a:alpha val="40000"/>
                    </a:schemeClr>
                  </a:outerShdw>
                </a:effectLst>
                <a:latin typeface="+mj-lt"/>
                <a:ea typeface="+mj-ea"/>
                <a:cs typeface="+mj-cs"/>
              </a:rPr>
              <a:t>Technology</a:t>
            </a:r>
          </a:p>
        </p:txBody>
      </p:sp>
      <p:sp>
        <p:nvSpPr>
          <p:cNvPr id="7" name="TextBox 6">
            <a:extLst>
              <a:ext uri="{FF2B5EF4-FFF2-40B4-BE49-F238E27FC236}">
                <a16:creationId xmlns:a16="http://schemas.microsoft.com/office/drawing/2014/main" id="{6165DB4F-45DC-3216-19CA-55B35F58096F}"/>
              </a:ext>
            </a:extLst>
          </p:cNvPr>
          <p:cNvSpPr txBox="1"/>
          <p:nvPr/>
        </p:nvSpPr>
        <p:spPr>
          <a:xfrm>
            <a:off x="641178" y="1868971"/>
            <a:ext cx="10909643" cy="552659"/>
          </a:xfrm>
          <a:prstGeom prst="rect">
            <a:avLst/>
          </a:prstGeom>
        </p:spPr>
        <p:txBody>
          <a:bodyPr vert="horz" lIns="91440" tIns="45720" rIns="91440" bIns="45720" rtlCol="0" anchor="ctr">
            <a:normAutofit/>
          </a:bodyPr>
          <a:lstStyle/>
          <a:p>
            <a:pPr algn="ctr">
              <a:lnSpc>
                <a:spcPct val="90000"/>
              </a:lnSpc>
              <a:spcBef>
                <a:spcPts val="1000"/>
              </a:spcBef>
            </a:pPr>
            <a:endParaRPr lang="en-US" sz="2000" dirty="0"/>
          </a:p>
        </p:txBody>
      </p:sp>
      <p:pic>
        <p:nvPicPr>
          <p:cNvPr id="5" name="Picture 4" descr="A black and orange logo&#10;&#10;Description automatically generated">
            <a:extLst>
              <a:ext uri="{FF2B5EF4-FFF2-40B4-BE49-F238E27FC236}">
                <a16:creationId xmlns:a16="http://schemas.microsoft.com/office/drawing/2014/main" id="{B94CC6E9-B4E2-A4B0-FDD2-01FD173FC6B6}"/>
              </a:ext>
            </a:extLst>
          </p:cNvPr>
          <p:cNvPicPr>
            <a:picLocks noChangeAspect="1"/>
          </p:cNvPicPr>
          <p:nvPr/>
        </p:nvPicPr>
        <p:blipFill rotWithShape="1">
          <a:blip r:embed="rId3">
            <a:extLst>
              <a:ext uri="{28A0092B-C50C-407E-A947-70E740481C1C}">
                <a14:useLocalDpi xmlns:a14="http://schemas.microsoft.com/office/drawing/2010/main" val="0"/>
              </a:ext>
            </a:extLst>
          </a:blip>
          <a:srcRect t="13177" b="24996"/>
          <a:stretch/>
        </p:blipFill>
        <p:spPr>
          <a:xfrm>
            <a:off x="9092684" y="81719"/>
            <a:ext cx="3099316" cy="1122572"/>
          </a:xfrm>
          <a:prstGeom prst="rect">
            <a:avLst/>
          </a:prstGeom>
        </p:spPr>
      </p:pic>
      <p:pic>
        <p:nvPicPr>
          <p:cNvPr id="8" name="Picture 4" descr="Will Tony stark get Jarvis back? (Marvel Movies) - Quora">
            <a:extLst>
              <a:ext uri="{FF2B5EF4-FFF2-40B4-BE49-F238E27FC236}">
                <a16:creationId xmlns:a16="http://schemas.microsoft.com/office/drawing/2014/main" id="{D11415C2-C537-93E5-4BF3-DB2371C904D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52903" y="2560386"/>
            <a:ext cx="4400585" cy="21650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Databricks logo transparent PNG - StickPNG">
            <a:extLst>
              <a:ext uri="{FF2B5EF4-FFF2-40B4-BE49-F238E27FC236}">
                <a16:creationId xmlns:a16="http://schemas.microsoft.com/office/drawing/2014/main" id="{C39ECF62-4A5D-0741-4E56-044509C70E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91" t="34912" r="10073" b="32367"/>
          <a:stretch/>
        </p:blipFill>
        <p:spPr bwMode="auto">
          <a:xfrm>
            <a:off x="9268925" y="1374338"/>
            <a:ext cx="2600961" cy="50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05" name="TextBox 2">
            <a:extLst>
              <a:ext uri="{FF2B5EF4-FFF2-40B4-BE49-F238E27FC236}">
                <a16:creationId xmlns:a16="http://schemas.microsoft.com/office/drawing/2014/main" id="{D42C5F7C-EA76-F3D1-99BD-DA6BFEDC9574}"/>
              </a:ext>
            </a:extLst>
          </p:cNvPr>
          <p:cNvGraphicFramePr/>
          <p:nvPr>
            <p:extLst>
              <p:ext uri="{D42A27DB-BD31-4B8C-83A1-F6EECF244321}">
                <p14:modId xmlns:p14="http://schemas.microsoft.com/office/powerpoint/2010/main" val="127119865"/>
              </p:ext>
            </p:extLst>
          </p:nvPr>
        </p:nvGraphicFramePr>
        <p:xfrm>
          <a:off x="523840" y="1564811"/>
          <a:ext cx="6793599" cy="37082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TextBox 9">
            <a:extLst>
              <a:ext uri="{FF2B5EF4-FFF2-40B4-BE49-F238E27FC236}">
                <a16:creationId xmlns:a16="http://schemas.microsoft.com/office/drawing/2014/main" id="{7358416F-45AF-35EF-C4C4-2453BE04D43B}"/>
              </a:ext>
            </a:extLst>
          </p:cNvPr>
          <p:cNvSpPr txBox="1"/>
          <p:nvPr/>
        </p:nvSpPr>
        <p:spPr>
          <a:xfrm>
            <a:off x="567983" y="5096023"/>
            <a:ext cx="6486431" cy="677108"/>
          </a:xfrm>
          <a:prstGeom prst="rect">
            <a:avLst/>
          </a:prstGeom>
          <a:noFill/>
        </p:spPr>
        <p:txBody>
          <a:bodyPr wrap="square" rtlCol="0">
            <a:spAutoFit/>
          </a:bodyPr>
          <a:lstStyle/>
          <a:p>
            <a:pPr marL="285750" indent="-285750">
              <a:buFont typeface="Arial" panose="020B0604020202020204" pitchFamily="34" charset="0"/>
              <a:buChar char="•"/>
            </a:pPr>
            <a:r>
              <a:rPr lang="en-GB" sz="1900" dirty="0"/>
              <a:t>We cannot directly use Python function as they are not supportive of parallelization.</a:t>
            </a:r>
            <a:endParaRPr lang="en-IN" sz="1900" dirty="0"/>
          </a:p>
        </p:txBody>
      </p:sp>
    </p:spTree>
    <p:extLst>
      <p:ext uri="{BB962C8B-B14F-4D97-AF65-F5344CB8AC3E}">
        <p14:creationId xmlns:p14="http://schemas.microsoft.com/office/powerpoint/2010/main" val="33458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E0EA-0C29-00E2-DB70-FA44EBC29D24}"/>
              </a:ext>
            </a:extLst>
          </p:cNvPr>
          <p:cNvSpPr>
            <a:spLocks noGrp="1"/>
          </p:cNvSpPr>
          <p:nvPr>
            <p:ph type="title"/>
          </p:nvPr>
        </p:nvSpPr>
        <p:spPr>
          <a:xfrm>
            <a:off x="6329606" y="557784"/>
            <a:ext cx="5452873" cy="1086522"/>
          </a:xfrm>
        </p:spPr>
        <p:txBody>
          <a:bodyPr anchor="b">
            <a:normAutofit/>
          </a:bodyPr>
          <a:lstStyle/>
          <a:p>
            <a:r>
              <a:rPr lang="en-US" sz="4800" b="1" dirty="0"/>
              <a:t>Machine Learning</a:t>
            </a:r>
            <a:endParaRPr lang="en-IN" sz="4800" b="1" dirty="0"/>
          </a:p>
        </p:txBody>
      </p:sp>
      <p:pic>
        <p:nvPicPr>
          <p:cNvPr id="5" name="Picture 4" descr="Hand with red strings">
            <a:extLst>
              <a:ext uri="{FF2B5EF4-FFF2-40B4-BE49-F238E27FC236}">
                <a16:creationId xmlns:a16="http://schemas.microsoft.com/office/drawing/2014/main" id="{CA198798-4583-2E6F-290C-87BF0831D834}"/>
              </a:ext>
            </a:extLst>
          </p:cNvPr>
          <p:cNvPicPr>
            <a:picLocks noChangeAspect="1"/>
          </p:cNvPicPr>
          <p:nvPr/>
        </p:nvPicPr>
        <p:blipFill rotWithShape="1">
          <a:blip r:embed="rId3"/>
          <a:srcRect l="29328" r="25341" b="-1"/>
          <a:stretch/>
        </p:blipFill>
        <p:spPr>
          <a:xfrm>
            <a:off x="0" y="10"/>
            <a:ext cx="6095999"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69513753-D04B-1380-2B97-0D120B67FE80}"/>
              </a:ext>
            </a:extLst>
          </p:cNvPr>
          <p:cNvSpPr>
            <a:spLocks noGrp="1"/>
          </p:cNvSpPr>
          <p:nvPr>
            <p:ph idx="1"/>
          </p:nvPr>
        </p:nvSpPr>
        <p:spPr>
          <a:xfrm>
            <a:off x="6379028" y="2509157"/>
            <a:ext cx="5169843" cy="1839685"/>
          </a:xfrm>
        </p:spPr>
        <p:txBody>
          <a:bodyPr>
            <a:normAutofit/>
          </a:bodyPr>
          <a:lstStyle/>
          <a:p>
            <a:pPr marL="0" indent="0">
              <a:buNone/>
            </a:pPr>
            <a:r>
              <a:rPr lang="en-IN" b="1" dirty="0"/>
              <a:t>K - </a:t>
            </a:r>
            <a:r>
              <a:rPr lang="en-IN" b="1"/>
              <a:t>Nearest Neighbours</a:t>
            </a:r>
            <a:endParaRPr lang="en-IN" b="1" dirty="0"/>
          </a:p>
          <a:p>
            <a:r>
              <a:rPr lang="en-IN" sz="2000" b="1" dirty="0"/>
              <a:t>Euclidean Distances</a:t>
            </a:r>
          </a:p>
          <a:p>
            <a:r>
              <a:rPr lang="en-IN" sz="2000" b="1" dirty="0"/>
              <a:t>Fast Dynamic Time Warping Scores</a:t>
            </a:r>
          </a:p>
        </p:txBody>
      </p:sp>
    </p:spTree>
    <p:extLst>
      <p:ext uri="{BB962C8B-B14F-4D97-AF65-F5344CB8AC3E}">
        <p14:creationId xmlns:p14="http://schemas.microsoft.com/office/powerpoint/2010/main" val="402742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1" name="Freeform: Shape 820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Introduction to k-Nearest Neighbors (kNN) | Python Code | Machine Learning  | by Preethi Thakur | Medium">
            <a:extLst>
              <a:ext uri="{FF2B5EF4-FFF2-40B4-BE49-F238E27FC236}">
                <a16:creationId xmlns:a16="http://schemas.microsoft.com/office/drawing/2014/main" id="{60A72796-5E7E-53FF-B22E-6DE1ACBFD59A}"/>
              </a:ext>
            </a:extLst>
          </p:cNvPr>
          <p:cNvPicPr>
            <a:picLocks noChangeAspect="1" noChangeArrowheads="1"/>
          </p:cNvPicPr>
          <p:nvPr/>
        </p:nvPicPr>
        <p:blipFill rotWithShape="1">
          <a:blip r:embed="rId3">
            <a:alphaModFix amt="97000"/>
            <a:extLst>
              <a:ext uri="{28A0092B-C50C-407E-A947-70E740481C1C}">
                <a14:useLocalDpi xmlns:a14="http://schemas.microsoft.com/office/drawing/2010/main" val="0"/>
              </a:ext>
            </a:extLst>
          </a:blip>
          <a:srcRect l="7454"/>
          <a:stretch/>
        </p:blipFill>
        <p:spPr bwMode="auto">
          <a:xfrm>
            <a:off x="1763486" y="16555"/>
            <a:ext cx="9424097" cy="68248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203" name="Rectangle 820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Freeform: Shape 820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09" name="Isosceles Triangle 820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1" name="Isosceles Triangle 821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8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223" name="Rectangle 822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FB4FDEA-CD5F-375C-123D-9BA786CE4BC3}"/>
              </a:ext>
            </a:extLst>
          </p:cNvPr>
          <p:cNvSpPr/>
          <p:nvPr/>
        </p:nvSpPr>
        <p:spPr>
          <a:xfrm>
            <a:off x="645064" y="525982"/>
            <a:ext cx="4282983" cy="12003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0" kern="1200" cap="none" spc="0">
                <a:ln w="0"/>
                <a:solidFill>
                  <a:schemeClr val="tx1"/>
                </a:solidFill>
                <a:effectLst>
                  <a:outerShdw blurRad="38100" dist="19050" dir="2700000" algn="tl" rotWithShape="0">
                    <a:schemeClr val="dk1">
                      <a:alpha val="40000"/>
                    </a:schemeClr>
                  </a:outerShdw>
                </a:effectLst>
                <a:latin typeface="+mj-lt"/>
                <a:ea typeface="+mj-ea"/>
                <a:cs typeface="+mj-cs"/>
              </a:rPr>
              <a:t>We have a Lazy Learner !</a:t>
            </a:r>
          </a:p>
        </p:txBody>
      </p:sp>
      <p:sp>
        <p:nvSpPr>
          <p:cNvPr id="1024" name="Rectangle 10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E1EB678-934A-CFD1-A60F-65D91E665772}"/>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dirty="0"/>
              <a:t>No training phase – for every prediction, we compute everything again.</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Say for a decision tree, we train once, and simply make predictions. Train is complex, but to be done once.</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Thus, for KNN we need a stable big-data solution for fast predictions.</a:t>
            </a:r>
          </a:p>
        </p:txBody>
      </p:sp>
      <p:sp>
        <p:nvSpPr>
          <p:cNvPr id="1025" name="Rectangle 102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2" name="Rectangle 822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4" name="Rectangle 82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arfield Lazy GIF - Garfield Lazy SoDone - Discover &amp; Share ...">
            <a:extLst>
              <a:ext uri="{FF2B5EF4-FFF2-40B4-BE49-F238E27FC236}">
                <a16:creationId xmlns:a16="http://schemas.microsoft.com/office/drawing/2014/main" id="{16A2A239-0F20-7F57-DC62-1F5B72635C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738" y="1030936"/>
            <a:ext cx="5628018" cy="4563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42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42" name="Picture 2" descr="Understanding Dynamic Time Warping | Databricks Blog">
            <a:extLst>
              <a:ext uri="{FF2B5EF4-FFF2-40B4-BE49-F238E27FC236}">
                <a16:creationId xmlns:a16="http://schemas.microsoft.com/office/drawing/2014/main" id="{68A4E7CF-E7E9-1912-10BD-851D8DE852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579" y="740418"/>
            <a:ext cx="392760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49" name="Freeform: Shape 1024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1" name="Rectangle 1025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57" name="Isosceles Triangle 1025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9" name="Isosceles Triangle 1025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0E500A8-090D-DCC7-8637-B8571B145E12}"/>
                  </a:ext>
                </a:extLst>
              </p:cNvPr>
              <p:cNvSpPr txBox="1"/>
              <p:nvPr/>
            </p:nvSpPr>
            <p:spPr>
              <a:xfrm>
                <a:off x="5486516" y="2648787"/>
                <a:ext cx="6226630" cy="1754326"/>
              </a:xfrm>
              <a:prstGeom prst="rect">
                <a:avLst/>
              </a:prstGeom>
              <a:noFill/>
            </p:spPr>
            <p:txBody>
              <a:bodyPr wrap="square" rtlCol="0">
                <a:spAutoFit/>
              </a:bodyPr>
              <a:lstStyle/>
              <a:p>
                <a:r>
                  <a:rPr lang="en-GB" b="1" i="1" dirty="0"/>
                  <a:t>Euclidean</a:t>
                </a:r>
                <a:r>
                  <a:rPr lang="en-GB" dirty="0"/>
                  <a:t>: Calc distance between </a:t>
                </a:r>
                <a14:m>
                  <m:oMath xmlns:m="http://schemas.openxmlformats.org/officeDocument/2006/math">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𝑋</m:t>
                            </m:r>
                          </m:e>
                          <m:sub>
                            <m:r>
                              <a:rPr lang="en-GB" i="1" dirty="0" smtClean="0">
                                <a:latin typeface="Cambria Math" panose="02040503050406030204" pitchFamily="18" charset="0"/>
                              </a:rPr>
                              <m:t>1</m:t>
                            </m:r>
                          </m:sub>
                        </m:sSub>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𝑌</m:t>
                            </m:r>
                          </m:e>
                          <m:sub>
                            <m:r>
                              <a:rPr lang="en-GB" b="0" i="1" dirty="0" smtClean="0">
                                <a:latin typeface="Cambria Math" panose="02040503050406030204" pitchFamily="18" charset="0"/>
                              </a:rPr>
                              <m:t>1</m:t>
                            </m:r>
                          </m:sub>
                        </m:sSub>
                      </m:e>
                    </m:d>
                    <m:r>
                      <a:rPr lang="en-GB" b="0" i="0" dirty="0" smtClean="0">
                        <a:latin typeface="Cambria Math" panose="02040503050406030204" pitchFamily="18" charset="0"/>
                      </a:rPr>
                      <m:t>,</m:t>
                    </m:r>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𝑋</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𝑌</m:t>
                            </m:r>
                          </m:e>
                          <m:sub>
                            <m:r>
                              <a:rPr lang="en-GB" b="0" i="1" dirty="0" smtClean="0">
                                <a:latin typeface="Cambria Math" panose="02040503050406030204" pitchFamily="18" charset="0"/>
                              </a:rPr>
                              <m:t>2</m:t>
                            </m:r>
                          </m:sub>
                        </m:sSub>
                      </m:e>
                    </m:d>
                    <m:r>
                      <a:rPr lang="en-GB" b="0" i="1" dirty="0" smtClean="0">
                        <a:latin typeface="Cambria Math" panose="02040503050406030204" pitchFamily="18" charset="0"/>
                      </a:rPr>
                      <m:t>…</m:t>
                    </m:r>
                  </m:oMath>
                </a14:m>
                <a:endParaRPr lang="en-IN" dirty="0"/>
              </a:p>
              <a:p>
                <a:endParaRPr lang="en-IN" dirty="0"/>
              </a:p>
              <a:p>
                <a:r>
                  <a:rPr lang="en-IN" b="1" i="1" dirty="0"/>
                  <a:t>Big Team 11</a:t>
                </a:r>
                <a:r>
                  <a:rPr lang="en-IN" dirty="0"/>
                  <a:t>: </a:t>
                </a:r>
                <a:r>
                  <a:rPr lang="en-GB" dirty="0"/>
                  <a:t>But if we want to know how similar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𝑋</m:t>
                        </m:r>
                      </m:e>
                      <m:sub>
                        <m:r>
                          <a:rPr lang="en-GB" b="0" i="1" dirty="0" smtClean="0">
                            <a:latin typeface="Cambria Math" panose="02040503050406030204" pitchFamily="18" charset="0"/>
                          </a:rPr>
                          <m:t>𝑡</m:t>
                        </m:r>
                      </m:sub>
                    </m:sSub>
                  </m:oMath>
                </a14:m>
                <a:r>
                  <a:rPr lang="en-IN" dirty="0"/>
                  <a:t> &amp;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𝑌</m:t>
                        </m:r>
                      </m:e>
                      <m:sub>
                        <m:r>
                          <a:rPr lang="en-GB" b="0" i="1" dirty="0" smtClean="0">
                            <a:latin typeface="Cambria Math" panose="02040503050406030204" pitchFamily="18" charset="0"/>
                          </a:rPr>
                          <m:t>𝑡</m:t>
                        </m:r>
                      </m:sub>
                    </m:sSub>
                  </m:oMath>
                </a14:m>
                <a:r>
                  <a:rPr lang="en-IN" dirty="0"/>
                  <a:t> are, should we compare peaks with peaks, valleys with valleys?</a:t>
                </a:r>
              </a:p>
              <a:p>
                <a:endParaRPr lang="en-IN" dirty="0"/>
              </a:p>
              <a:p>
                <a:r>
                  <a:rPr lang="en-IN" b="1" i="1" dirty="0"/>
                  <a:t>DTW</a:t>
                </a:r>
                <a:r>
                  <a:rPr lang="en-IN" dirty="0"/>
                  <a:t>: Absolutely !</a:t>
                </a:r>
              </a:p>
            </p:txBody>
          </p:sp>
        </mc:Choice>
        <mc:Fallback xmlns="">
          <p:sp>
            <p:nvSpPr>
              <p:cNvPr id="2" name="TextBox 1">
                <a:extLst>
                  <a:ext uri="{FF2B5EF4-FFF2-40B4-BE49-F238E27FC236}">
                    <a16:creationId xmlns:a16="http://schemas.microsoft.com/office/drawing/2014/main" id="{D0E500A8-090D-DCC7-8637-B8571B145E12}"/>
                  </a:ext>
                </a:extLst>
              </p:cNvPr>
              <p:cNvSpPr txBox="1">
                <a:spLocks noRot="1" noChangeAspect="1" noMove="1" noResize="1" noEditPoints="1" noAdjustHandles="1" noChangeArrowheads="1" noChangeShapeType="1" noTextEdit="1"/>
              </p:cNvSpPr>
              <p:nvPr/>
            </p:nvSpPr>
            <p:spPr>
              <a:xfrm>
                <a:off x="5486516" y="2648787"/>
                <a:ext cx="6226630" cy="1754326"/>
              </a:xfrm>
              <a:prstGeom prst="rect">
                <a:avLst/>
              </a:prstGeom>
              <a:blipFill>
                <a:blip r:embed="rId4"/>
                <a:stretch>
                  <a:fillRect l="-784" t="-1742" b="-52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13C8CC4-4228-5D25-253C-FC841963AD74}"/>
                  </a:ext>
                </a:extLst>
              </p:cNvPr>
              <p:cNvSpPr txBox="1"/>
              <p:nvPr/>
            </p:nvSpPr>
            <p:spPr>
              <a:xfrm>
                <a:off x="4174297" y="1296171"/>
                <a:ext cx="457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𝑋</m:t>
                          </m:r>
                        </m:e>
                        <m:sub>
                          <m:r>
                            <a:rPr lang="en-GB" b="0" i="1" dirty="0" smtClean="0">
                              <a:latin typeface="Cambria Math" panose="02040503050406030204" pitchFamily="18" charset="0"/>
                            </a:rPr>
                            <m:t>𝑡</m:t>
                          </m:r>
                        </m:sub>
                      </m:sSub>
                    </m:oMath>
                  </m:oMathPara>
                </a14:m>
                <a:endParaRPr lang="en-IN" dirty="0"/>
              </a:p>
            </p:txBody>
          </p:sp>
        </mc:Choice>
        <mc:Fallback xmlns="">
          <p:sp>
            <p:nvSpPr>
              <p:cNvPr id="3" name="TextBox 2">
                <a:extLst>
                  <a:ext uri="{FF2B5EF4-FFF2-40B4-BE49-F238E27FC236}">
                    <a16:creationId xmlns:a16="http://schemas.microsoft.com/office/drawing/2014/main" id="{713C8CC4-4228-5D25-253C-FC841963AD74}"/>
                  </a:ext>
                </a:extLst>
              </p:cNvPr>
              <p:cNvSpPr txBox="1">
                <a:spLocks noRot="1" noChangeAspect="1" noMove="1" noResize="1" noEditPoints="1" noAdjustHandles="1" noChangeArrowheads="1" noChangeShapeType="1" noTextEdit="1"/>
              </p:cNvSpPr>
              <p:nvPr/>
            </p:nvSpPr>
            <p:spPr>
              <a:xfrm>
                <a:off x="4174297" y="1296171"/>
                <a:ext cx="457882"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C9C8CBC-0F46-D6BB-540A-2C3642DCE02A}"/>
                  </a:ext>
                </a:extLst>
              </p:cNvPr>
              <p:cNvSpPr txBox="1"/>
              <p:nvPr/>
            </p:nvSpPr>
            <p:spPr>
              <a:xfrm>
                <a:off x="4426895" y="2515371"/>
                <a:ext cx="4205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𝑌</m:t>
                          </m:r>
                        </m:e>
                        <m:sub>
                          <m:r>
                            <a:rPr lang="en-GB" b="0" i="1" dirty="0" smtClean="0">
                              <a:latin typeface="Cambria Math" panose="02040503050406030204" pitchFamily="18" charset="0"/>
                            </a:rPr>
                            <m:t>𝑡</m:t>
                          </m:r>
                        </m:sub>
                      </m:sSub>
                    </m:oMath>
                  </m:oMathPara>
                </a14:m>
                <a:endParaRPr lang="en-IN" dirty="0"/>
              </a:p>
            </p:txBody>
          </p:sp>
        </mc:Choice>
        <mc:Fallback xmlns="">
          <p:sp>
            <p:nvSpPr>
              <p:cNvPr id="4" name="TextBox 3">
                <a:extLst>
                  <a:ext uri="{FF2B5EF4-FFF2-40B4-BE49-F238E27FC236}">
                    <a16:creationId xmlns:a16="http://schemas.microsoft.com/office/drawing/2014/main" id="{0C9C8CBC-0F46-D6BB-540A-2C3642DCE02A}"/>
                  </a:ext>
                </a:extLst>
              </p:cNvPr>
              <p:cNvSpPr txBox="1">
                <a:spLocks noRot="1" noChangeAspect="1" noMove="1" noResize="1" noEditPoints="1" noAdjustHandles="1" noChangeArrowheads="1" noChangeShapeType="1" noTextEdit="1"/>
              </p:cNvSpPr>
              <p:nvPr/>
            </p:nvSpPr>
            <p:spPr>
              <a:xfrm>
                <a:off x="4426895" y="2515371"/>
                <a:ext cx="420500"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AAA9C9-2E02-7E2D-746D-8CE07474AFAF}"/>
                  </a:ext>
                </a:extLst>
              </p:cNvPr>
              <p:cNvSpPr txBox="1"/>
              <p:nvPr/>
            </p:nvSpPr>
            <p:spPr>
              <a:xfrm>
                <a:off x="4314321" y="4077085"/>
                <a:ext cx="457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𝑋</m:t>
                          </m:r>
                        </m:e>
                        <m:sub>
                          <m:r>
                            <a:rPr lang="en-GB" b="0" i="1" dirty="0" smtClean="0">
                              <a:latin typeface="Cambria Math" panose="02040503050406030204" pitchFamily="18" charset="0"/>
                            </a:rPr>
                            <m:t>𝑡</m:t>
                          </m:r>
                        </m:sub>
                      </m:sSub>
                    </m:oMath>
                  </m:oMathPara>
                </a14:m>
                <a:endParaRPr lang="en-IN" dirty="0"/>
              </a:p>
            </p:txBody>
          </p:sp>
        </mc:Choice>
        <mc:Fallback xmlns="">
          <p:sp>
            <p:nvSpPr>
              <p:cNvPr id="5" name="TextBox 4">
                <a:extLst>
                  <a:ext uri="{FF2B5EF4-FFF2-40B4-BE49-F238E27FC236}">
                    <a16:creationId xmlns:a16="http://schemas.microsoft.com/office/drawing/2014/main" id="{1CAAA9C9-2E02-7E2D-746D-8CE07474AFAF}"/>
                  </a:ext>
                </a:extLst>
              </p:cNvPr>
              <p:cNvSpPr txBox="1">
                <a:spLocks noRot="1" noChangeAspect="1" noMove="1" noResize="1" noEditPoints="1" noAdjustHandles="1" noChangeArrowheads="1" noChangeShapeType="1" noTextEdit="1"/>
              </p:cNvSpPr>
              <p:nvPr/>
            </p:nvSpPr>
            <p:spPr>
              <a:xfrm>
                <a:off x="4314321" y="4077085"/>
                <a:ext cx="457882"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E2DC0B-1B46-3B22-9D59-FE3372450929}"/>
                  </a:ext>
                </a:extLst>
              </p:cNvPr>
              <p:cNvSpPr txBox="1"/>
              <p:nvPr/>
            </p:nvSpPr>
            <p:spPr>
              <a:xfrm>
                <a:off x="4566919" y="5296285"/>
                <a:ext cx="4205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𝑌</m:t>
                          </m:r>
                        </m:e>
                        <m:sub>
                          <m:r>
                            <a:rPr lang="en-GB" b="0" i="1" dirty="0" smtClean="0">
                              <a:latin typeface="Cambria Math" panose="02040503050406030204" pitchFamily="18" charset="0"/>
                            </a:rPr>
                            <m:t>𝑡</m:t>
                          </m:r>
                        </m:sub>
                      </m:sSub>
                    </m:oMath>
                  </m:oMathPara>
                </a14:m>
                <a:endParaRPr lang="en-IN" dirty="0"/>
              </a:p>
            </p:txBody>
          </p:sp>
        </mc:Choice>
        <mc:Fallback xmlns="">
          <p:sp>
            <p:nvSpPr>
              <p:cNvPr id="6" name="TextBox 5">
                <a:extLst>
                  <a:ext uri="{FF2B5EF4-FFF2-40B4-BE49-F238E27FC236}">
                    <a16:creationId xmlns:a16="http://schemas.microsoft.com/office/drawing/2014/main" id="{E3E2DC0B-1B46-3B22-9D59-FE3372450929}"/>
                  </a:ext>
                </a:extLst>
              </p:cNvPr>
              <p:cNvSpPr txBox="1">
                <a:spLocks noRot="1" noChangeAspect="1" noMove="1" noResize="1" noEditPoints="1" noAdjustHandles="1" noChangeArrowheads="1" noChangeShapeType="1" noTextEdit="1"/>
              </p:cNvSpPr>
              <p:nvPr/>
            </p:nvSpPr>
            <p:spPr>
              <a:xfrm>
                <a:off x="4566919" y="5296285"/>
                <a:ext cx="420500" cy="369332"/>
              </a:xfrm>
              <a:prstGeom prst="rect">
                <a:avLst/>
              </a:prstGeom>
              <a:blipFill>
                <a:blip r:embed="rId8"/>
                <a:stretch>
                  <a:fillRect/>
                </a:stretch>
              </a:blipFill>
            </p:spPr>
            <p:txBody>
              <a:bodyPr/>
              <a:lstStyle/>
              <a:p>
                <a:r>
                  <a:rPr lang="en-IN">
                    <a:noFill/>
                  </a:rPr>
                  <a:t> </a:t>
                </a:r>
              </a:p>
            </p:txBody>
          </p:sp>
        </mc:Fallback>
      </mc:AlternateContent>
      <p:pic>
        <p:nvPicPr>
          <p:cNvPr id="10244" name="Picture 4" descr="A brief telephone conversation Stock Illustration | Adobe Stock">
            <a:extLst>
              <a:ext uri="{FF2B5EF4-FFF2-40B4-BE49-F238E27FC236}">
                <a16:creationId xmlns:a16="http://schemas.microsoft.com/office/drawing/2014/main" id="{3562A9B9-5B2B-A84B-DBFD-31A1ED12F4B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51"/>
          <a:stretch/>
        </p:blipFill>
        <p:spPr bwMode="auto">
          <a:xfrm>
            <a:off x="10066201" y="4752204"/>
            <a:ext cx="1692570" cy="17567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7EEDCC2-3377-2349-1B7D-4385D0A3DA1F}"/>
              </a:ext>
            </a:extLst>
          </p:cNvPr>
          <p:cNvSpPr/>
          <p:nvPr/>
        </p:nvSpPr>
        <p:spPr>
          <a:xfrm>
            <a:off x="5425345" y="1506033"/>
            <a:ext cx="5937395"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Euclidean vs. DTW</a:t>
            </a:r>
            <a:r>
              <a:rPr lang="en-GB" sz="4800" b="0" cap="none" spc="0" dirty="0">
                <a:ln w="0"/>
                <a:solidFill>
                  <a:schemeClr val="tx1"/>
                </a:solidFill>
                <a:effectLst>
                  <a:outerShdw blurRad="38100" dist="19050" dir="2700000" algn="tl" rotWithShape="0">
                    <a:schemeClr val="dk1">
                      <a:alpha val="40000"/>
                    </a:schemeClr>
                  </a:outerShdw>
                </a:effectLst>
              </a:rPr>
              <a:t>🥊</a:t>
            </a:r>
            <a:endParaRPr lang="en-US" sz="4800" b="0" cap="none" spc="0" dirty="0">
              <a:ln w="0"/>
              <a:solidFill>
                <a:schemeClr val="tx1"/>
              </a:solidFill>
              <a:effectLst>
                <a:outerShdw blurRad="38100" dist="19050" dir="2700000" algn="tl" rotWithShape="0">
                  <a:schemeClr val="dk1">
                    <a:alpha val="40000"/>
                  </a:schemeClr>
                </a:outerShdw>
              </a:effectLst>
            </a:endParaRPr>
          </a:p>
        </p:txBody>
      </p:sp>
      <p:pic>
        <p:nvPicPr>
          <p:cNvPr id="8" name="Graphic 7" descr="Call center with solid fill">
            <a:extLst>
              <a:ext uri="{FF2B5EF4-FFF2-40B4-BE49-F238E27FC236}">
                <a16:creationId xmlns:a16="http://schemas.microsoft.com/office/drawing/2014/main" id="{7639776D-D4F5-B416-ADAC-03771D45C2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26516" y="3273684"/>
            <a:ext cx="360000" cy="360000"/>
          </a:xfrm>
          <a:prstGeom prst="rect">
            <a:avLst/>
          </a:prstGeom>
        </p:spPr>
      </p:pic>
      <p:pic>
        <p:nvPicPr>
          <p:cNvPr id="11" name="Graphic 10" descr="Call center outline">
            <a:extLst>
              <a:ext uri="{FF2B5EF4-FFF2-40B4-BE49-F238E27FC236}">
                <a16:creationId xmlns:a16="http://schemas.microsoft.com/office/drawing/2014/main" id="{F0F6B8B1-5169-CFEC-A8DD-0D060927ED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26516" y="2648787"/>
            <a:ext cx="360000" cy="360000"/>
          </a:xfrm>
          <a:prstGeom prst="rect">
            <a:avLst/>
          </a:prstGeom>
        </p:spPr>
      </p:pic>
      <p:pic>
        <p:nvPicPr>
          <p:cNvPr id="12" name="Graphic 11" descr="Call center outline">
            <a:extLst>
              <a:ext uri="{FF2B5EF4-FFF2-40B4-BE49-F238E27FC236}">
                <a16:creationId xmlns:a16="http://schemas.microsoft.com/office/drawing/2014/main" id="{5A884BD9-23BD-966A-E3CC-8C87E688550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10384" y="4037659"/>
            <a:ext cx="360000" cy="360000"/>
          </a:xfrm>
          <a:prstGeom prst="rect">
            <a:avLst/>
          </a:prstGeom>
        </p:spPr>
      </p:pic>
    </p:spTree>
    <p:extLst>
      <p:ext uri="{BB962C8B-B14F-4D97-AF65-F5344CB8AC3E}">
        <p14:creationId xmlns:p14="http://schemas.microsoft.com/office/powerpoint/2010/main" val="19184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descr="out">
            <a:extLst>
              <a:ext uri="{FF2B5EF4-FFF2-40B4-BE49-F238E27FC236}">
                <a16:creationId xmlns:a16="http://schemas.microsoft.com/office/drawing/2014/main" id="{9A407DE5-F359-FDEF-AFDC-0C454C53BE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7663" y="2291151"/>
            <a:ext cx="10905066" cy="39113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225" name="Freeform: Shape 92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Rectangle 922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Freeform: Shape 923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3" name="Isosceles Triangle 923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Isosceles Triangle 923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FB822E6-CB6C-44A0-0FA0-CA36F04C8A77}"/>
              </a:ext>
            </a:extLst>
          </p:cNvPr>
          <p:cNvSpPr txBox="1"/>
          <p:nvPr/>
        </p:nvSpPr>
        <p:spPr>
          <a:xfrm>
            <a:off x="4105203" y="278753"/>
            <a:ext cx="3981593" cy="461665"/>
          </a:xfrm>
          <a:custGeom>
            <a:avLst/>
            <a:gdLst>
              <a:gd name="connsiteX0" fmla="*/ 0 w 3981593"/>
              <a:gd name="connsiteY0" fmla="*/ 0 h 461665"/>
              <a:gd name="connsiteX1" fmla="*/ 608615 w 3981593"/>
              <a:gd name="connsiteY1" fmla="*/ 0 h 461665"/>
              <a:gd name="connsiteX2" fmla="*/ 1137598 w 3981593"/>
              <a:gd name="connsiteY2" fmla="*/ 0 h 461665"/>
              <a:gd name="connsiteX3" fmla="*/ 1666581 w 3981593"/>
              <a:gd name="connsiteY3" fmla="*/ 0 h 461665"/>
              <a:gd name="connsiteX4" fmla="*/ 2195564 w 3981593"/>
              <a:gd name="connsiteY4" fmla="*/ 0 h 461665"/>
              <a:gd name="connsiteX5" fmla="*/ 2843995 w 3981593"/>
              <a:gd name="connsiteY5" fmla="*/ 0 h 461665"/>
              <a:gd name="connsiteX6" fmla="*/ 3372978 w 3981593"/>
              <a:gd name="connsiteY6" fmla="*/ 0 h 461665"/>
              <a:gd name="connsiteX7" fmla="*/ 3981593 w 3981593"/>
              <a:gd name="connsiteY7" fmla="*/ 0 h 461665"/>
              <a:gd name="connsiteX8" fmla="*/ 3981593 w 3981593"/>
              <a:gd name="connsiteY8" fmla="*/ 461665 h 461665"/>
              <a:gd name="connsiteX9" fmla="*/ 3333162 w 3981593"/>
              <a:gd name="connsiteY9" fmla="*/ 461665 h 461665"/>
              <a:gd name="connsiteX10" fmla="*/ 2843995 w 3981593"/>
              <a:gd name="connsiteY10" fmla="*/ 461665 h 461665"/>
              <a:gd name="connsiteX11" fmla="*/ 2354828 w 3981593"/>
              <a:gd name="connsiteY11" fmla="*/ 461665 h 461665"/>
              <a:gd name="connsiteX12" fmla="*/ 1706397 w 3981593"/>
              <a:gd name="connsiteY12" fmla="*/ 461665 h 461665"/>
              <a:gd name="connsiteX13" fmla="*/ 1137598 w 3981593"/>
              <a:gd name="connsiteY13" fmla="*/ 461665 h 461665"/>
              <a:gd name="connsiteX14" fmla="*/ 528983 w 3981593"/>
              <a:gd name="connsiteY14" fmla="*/ 461665 h 461665"/>
              <a:gd name="connsiteX15" fmla="*/ 0 w 3981593"/>
              <a:gd name="connsiteY15" fmla="*/ 461665 h 461665"/>
              <a:gd name="connsiteX16" fmla="*/ 0 w 3981593"/>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1593" h="461665" extrusionOk="0">
                <a:moveTo>
                  <a:pt x="0" y="0"/>
                </a:moveTo>
                <a:cubicBezTo>
                  <a:pt x="212118" y="-45953"/>
                  <a:pt x="420731" y="47261"/>
                  <a:pt x="608615" y="0"/>
                </a:cubicBezTo>
                <a:cubicBezTo>
                  <a:pt x="796499" y="-47261"/>
                  <a:pt x="892084" y="35730"/>
                  <a:pt x="1137598" y="0"/>
                </a:cubicBezTo>
                <a:cubicBezTo>
                  <a:pt x="1383112" y="-35730"/>
                  <a:pt x="1446360" y="31886"/>
                  <a:pt x="1666581" y="0"/>
                </a:cubicBezTo>
                <a:cubicBezTo>
                  <a:pt x="1886802" y="-31886"/>
                  <a:pt x="2001780" y="30857"/>
                  <a:pt x="2195564" y="0"/>
                </a:cubicBezTo>
                <a:cubicBezTo>
                  <a:pt x="2389348" y="-30857"/>
                  <a:pt x="2527843" y="22121"/>
                  <a:pt x="2843995" y="0"/>
                </a:cubicBezTo>
                <a:cubicBezTo>
                  <a:pt x="3160147" y="-22121"/>
                  <a:pt x="3232517" y="29567"/>
                  <a:pt x="3372978" y="0"/>
                </a:cubicBezTo>
                <a:cubicBezTo>
                  <a:pt x="3513439" y="-29567"/>
                  <a:pt x="3678660" y="16107"/>
                  <a:pt x="3981593" y="0"/>
                </a:cubicBezTo>
                <a:cubicBezTo>
                  <a:pt x="3984024" y="94262"/>
                  <a:pt x="3937442" y="352234"/>
                  <a:pt x="3981593" y="461665"/>
                </a:cubicBezTo>
                <a:cubicBezTo>
                  <a:pt x="3788980" y="491797"/>
                  <a:pt x="3603283" y="432563"/>
                  <a:pt x="3333162" y="461665"/>
                </a:cubicBezTo>
                <a:cubicBezTo>
                  <a:pt x="3063041" y="490767"/>
                  <a:pt x="3047420" y="433994"/>
                  <a:pt x="2843995" y="461665"/>
                </a:cubicBezTo>
                <a:cubicBezTo>
                  <a:pt x="2640570" y="489336"/>
                  <a:pt x="2463358" y="457036"/>
                  <a:pt x="2354828" y="461665"/>
                </a:cubicBezTo>
                <a:cubicBezTo>
                  <a:pt x="2246298" y="466294"/>
                  <a:pt x="2008633" y="443853"/>
                  <a:pt x="1706397" y="461665"/>
                </a:cubicBezTo>
                <a:cubicBezTo>
                  <a:pt x="1404161" y="479477"/>
                  <a:pt x="1391526" y="426556"/>
                  <a:pt x="1137598" y="461665"/>
                </a:cubicBezTo>
                <a:cubicBezTo>
                  <a:pt x="883670" y="496774"/>
                  <a:pt x="748957" y="440357"/>
                  <a:pt x="528983" y="461665"/>
                </a:cubicBezTo>
                <a:cubicBezTo>
                  <a:pt x="309009" y="482973"/>
                  <a:pt x="256951" y="439071"/>
                  <a:pt x="0" y="461665"/>
                </a:cubicBezTo>
                <a:cubicBezTo>
                  <a:pt x="-47630" y="354433"/>
                  <a:pt x="45793" y="214663"/>
                  <a:pt x="0" y="0"/>
                </a:cubicBezTo>
                <a:close/>
              </a:path>
            </a:pathLst>
          </a:custGeom>
          <a:noFill/>
          <a:ln>
            <a:solidFill>
              <a:schemeClr val="tx1"/>
            </a:solidFill>
            <a:extLst>
              <a:ext uri="{C807C97D-BFC1-408E-A445-0C87EB9F89A2}">
                <ask:lineSketchStyleProps xmlns:ask="http://schemas.microsoft.com/office/drawing/2018/sketchyshapes" sd="3053531555">
                  <a:prstGeom prst="rect">
                    <a:avLst/>
                  </a:prstGeom>
                  <ask:type>
                    <ask:lineSketchScribble/>
                  </ask:type>
                </ask:lineSketchStyleProps>
              </a:ext>
            </a:extLst>
          </a:ln>
        </p:spPr>
        <p:txBody>
          <a:bodyPr wrap="square" rtlCol="0">
            <a:spAutoFit/>
          </a:bodyPr>
          <a:lstStyle/>
          <a:p>
            <a:pPr algn="ctr"/>
            <a:r>
              <a:rPr lang="en-GB" sz="2400" b="1" dirty="0"/>
              <a:t>Dynamic Time Warping</a:t>
            </a:r>
          </a:p>
        </p:txBody>
      </p:sp>
      <p:pic>
        <p:nvPicPr>
          <p:cNvPr id="9220" name="Picture 4" descr="froggy | Animated frog, Frog, Cute gif">
            <a:extLst>
              <a:ext uri="{FF2B5EF4-FFF2-40B4-BE49-F238E27FC236}">
                <a16:creationId xmlns:a16="http://schemas.microsoft.com/office/drawing/2014/main" id="{F2DE82C7-68F7-5A01-248D-9D7CE1555A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857" t="31561" r="33571" b="24095"/>
          <a:stretch/>
        </p:blipFill>
        <p:spPr bwMode="auto">
          <a:xfrm>
            <a:off x="11530404" y="6113140"/>
            <a:ext cx="630708" cy="6067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9C1798-80D9-B09B-BFE6-06417DA66BCD}"/>
              </a:ext>
            </a:extLst>
          </p:cNvPr>
          <p:cNvSpPr txBox="1"/>
          <p:nvPr/>
        </p:nvSpPr>
        <p:spPr>
          <a:xfrm>
            <a:off x="537663" y="1094978"/>
            <a:ext cx="11227191" cy="1200329"/>
          </a:xfrm>
          <a:prstGeom prst="rect">
            <a:avLst/>
          </a:prstGeom>
          <a:noFill/>
        </p:spPr>
        <p:txBody>
          <a:bodyPr wrap="square" rtlCol="0">
            <a:spAutoFit/>
          </a:bodyPr>
          <a:lstStyle/>
          <a:p>
            <a:pPr algn="ctr"/>
            <a:r>
              <a:rPr lang="en-GB" dirty="0"/>
              <a:t>The algorithm can be thought of as two frogs hopping from left to right along each time series. Each frog can either stay still or move one spot forward at any time (called warping path). We want to minimize the sum of distance between the frogs over time. This boils down to finding the lowest cost path from upper left to lower right of this matrix on the right.</a:t>
            </a:r>
            <a:endParaRPr lang="en-IN" dirty="0"/>
          </a:p>
        </p:txBody>
      </p:sp>
    </p:spTree>
    <p:extLst>
      <p:ext uri="{BB962C8B-B14F-4D97-AF65-F5344CB8AC3E}">
        <p14:creationId xmlns:p14="http://schemas.microsoft.com/office/powerpoint/2010/main" val="3790574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85" name="Rectangle 7184">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87" name="Group 718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rgbClr val="002060"/>
          </a:solidFill>
        </p:grpSpPr>
        <p:sp>
          <p:nvSpPr>
            <p:cNvPr id="7189" name="Rectangle 718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0" name="Rectangle 718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ectangle 717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82" name="Rectangle 718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80A955-AF29-F95F-C2CB-9F8287CB2AE1}"/>
              </a:ext>
            </a:extLst>
          </p:cNvPr>
          <p:cNvSpPr txBox="1"/>
          <p:nvPr/>
        </p:nvSpPr>
        <p:spPr>
          <a:xfrm>
            <a:off x="827976" y="2574852"/>
            <a:ext cx="4991629" cy="24522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Each time series has 561 values. So, the DTW Matrix is 561 x 561. (approx. 314k values)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We have 7000 series. Thus, 7000 matrices i.e., 2.2 billion values. This is for 1 prediction.</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We have 3000 predictions to be made.</a:t>
            </a:r>
          </a:p>
        </p:txBody>
      </p:sp>
      <p:sp>
        <p:nvSpPr>
          <p:cNvPr id="7184" name="Rectangle 7183">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lculator and glasses on a table&#10;&#10;Description automatically generated">
            <a:extLst>
              <a:ext uri="{FF2B5EF4-FFF2-40B4-BE49-F238E27FC236}">
                <a16:creationId xmlns:a16="http://schemas.microsoft.com/office/drawing/2014/main" id="{A3E52DE3-FF3F-0DB4-5DBD-1D4CCFCE753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80021" y="656150"/>
            <a:ext cx="4036322" cy="2502933"/>
          </a:xfrm>
          <a:prstGeom prst="rect">
            <a:avLst/>
          </a:prstGeom>
        </p:spPr>
      </p:pic>
      <p:sp>
        <p:nvSpPr>
          <p:cNvPr id="7186" name="Rectangle 7185">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Zach Galifianakis Algorithm GIF by Product Hunt">
            <a:extLst>
              <a:ext uri="{FF2B5EF4-FFF2-40B4-BE49-F238E27FC236}">
                <a16:creationId xmlns:a16="http://schemas.microsoft.com/office/drawing/2014/main" id="{A4D64F96-32E8-4E7D-DC5E-1F63EBED930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41066" y="3942183"/>
            <a:ext cx="4305905" cy="1840130"/>
          </a:xfrm>
          <a:prstGeom prst="rect">
            <a:avLst/>
          </a:prstGeom>
          <a:noFill/>
          <a:extLst>
            <a:ext uri="{909E8E84-426E-40DD-AFC4-6F175D3DCCD1}">
              <a14:hiddenFill xmlns:a14="http://schemas.microsoft.com/office/drawing/2010/main">
                <a:solidFill>
                  <a:srgbClr val="FFFFFF"/>
                </a:solidFill>
              </a14:hiddenFill>
            </a:ext>
          </a:extLst>
        </p:spPr>
      </p:pic>
      <p:cxnSp>
        <p:nvCxnSpPr>
          <p:cNvPr id="7188" name="Straight Connector 718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6EC059A-C23F-01AC-0ACE-7C865A4515D9}"/>
              </a:ext>
            </a:extLst>
          </p:cNvPr>
          <p:cNvSpPr/>
          <p:nvPr/>
        </p:nvSpPr>
        <p:spPr>
          <a:xfrm>
            <a:off x="760438" y="956446"/>
            <a:ext cx="5287986" cy="769441"/>
          </a:xfrm>
          <a:prstGeom prst="rect">
            <a:avLst/>
          </a:prstGeom>
          <a:noFill/>
        </p:spPr>
        <p:txBody>
          <a:bodyPr wrap="none" lIns="91440" tIns="45720" rIns="91440" bIns="45720">
            <a:spAutoFit/>
          </a:bodyPr>
          <a:lstStyle/>
          <a:p>
            <a:pPr algn="ctr"/>
            <a:r>
              <a:rPr lang="en-US" sz="4400" b="0" cap="none" spc="0" dirty="0">
                <a:ln w="0"/>
                <a:solidFill>
                  <a:srgbClr val="002060"/>
                </a:solidFill>
                <a:effectLst>
                  <a:outerShdw blurRad="38100" dist="19050" dir="2700000" algn="tl" rotWithShape="0">
                    <a:schemeClr val="dk1">
                      <a:alpha val="40000"/>
                    </a:schemeClr>
                  </a:outerShdw>
                </a:effectLst>
              </a:rPr>
              <a:t>DTW Calculations !?!</a:t>
            </a:r>
          </a:p>
        </p:txBody>
      </p:sp>
      <p:sp>
        <p:nvSpPr>
          <p:cNvPr id="2" name="Rectangle 1">
            <a:extLst>
              <a:ext uri="{FF2B5EF4-FFF2-40B4-BE49-F238E27FC236}">
                <a16:creationId xmlns:a16="http://schemas.microsoft.com/office/drawing/2014/main" id="{01283D73-2225-DB87-F4E8-F3219B5F409C}"/>
              </a:ext>
            </a:extLst>
          </p:cNvPr>
          <p:cNvSpPr/>
          <p:nvPr/>
        </p:nvSpPr>
        <p:spPr>
          <a:xfrm>
            <a:off x="663502" y="5378334"/>
            <a:ext cx="5307415" cy="523220"/>
          </a:xfrm>
          <a:prstGeom prst="rect">
            <a:avLst/>
          </a:prstGeom>
          <a:noFill/>
        </p:spPr>
        <p:txBody>
          <a:bodyPr wrap="none" lIns="91440" tIns="45720" rIns="91440" bIns="45720">
            <a:spAutoFit/>
          </a:bodyPr>
          <a:lstStyle/>
          <a:p>
            <a:pPr algn="ctr"/>
            <a:r>
              <a:rPr lang="en-US" sz="2800" b="1" cap="none" spc="0" dirty="0">
                <a:ln w="0"/>
                <a:solidFill>
                  <a:srgbClr val="FF0000"/>
                </a:solidFill>
                <a:effectLst>
                  <a:outerShdw blurRad="38100" dist="19050" dir="2700000" algn="tl" rotWithShape="0">
                    <a:schemeClr val="dk1">
                      <a:alpha val="40000"/>
                    </a:schemeClr>
                  </a:outerShdw>
                </a:effectLst>
              </a:rPr>
              <a:t>It is a BIGGG big-data problem!!</a:t>
            </a:r>
          </a:p>
        </p:txBody>
      </p:sp>
    </p:spTree>
    <p:extLst>
      <p:ext uri="{BB962C8B-B14F-4D97-AF65-F5344CB8AC3E}">
        <p14:creationId xmlns:p14="http://schemas.microsoft.com/office/powerpoint/2010/main" val="574272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Diagram 3">
            <a:extLst>
              <a:ext uri="{FF2B5EF4-FFF2-40B4-BE49-F238E27FC236}">
                <a16:creationId xmlns:a16="http://schemas.microsoft.com/office/drawing/2014/main" id="{C039A715-AA7D-6CC7-038D-5E724C0BFCBE}"/>
              </a:ext>
            </a:extLst>
          </p:cNvPr>
          <p:cNvGraphicFramePr/>
          <p:nvPr>
            <p:extLst>
              <p:ext uri="{D42A27DB-BD31-4B8C-83A1-F6EECF244321}">
                <p14:modId xmlns:p14="http://schemas.microsoft.com/office/powerpoint/2010/main" val="3302321591"/>
              </p:ext>
            </p:extLst>
          </p:nvPr>
        </p:nvGraphicFramePr>
        <p:xfrm>
          <a:off x="1187655" y="3429001"/>
          <a:ext cx="9937545" cy="30241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225" name="Freeform: Shape 92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Rectangle 922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Freeform: Shape 923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3" name="Isosceles Triangle 923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Isosceles Triangle 923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FB822E6-CB6C-44A0-0FA0-CA36F04C8A77}"/>
              </a:ext>
            </a:extLst>
          </p:cNvPr>
          <p:cNvSpPr txBox="1"/>
          <p:nvPr/>
        </p:nvSpPr>
        <p:spPr>
          <a:xfrm>
            <a:off x="4821167" y="327613"/>
            <a:ext cx="2549665" cy="584775"/>
          </a:xfrm>
          <a:custGeom>
            <a:avLst/>
            <a:gdLst>
              <a:gd name="connsiteX0" fmla="*/ 0 w 2549665"/>
              <a:gd name="connsiteY0" fmla="*/ 0 h 584775"/>
              <a:gd name="connsiteX1" fmla="*/ 535430 w 2549665"/>
              <a:gd name="connsiteY1" fmla="*/ 0 h 584775"/>
              <a:gd name="connsiteX2" fmla="*/ 1019866 w 2549665"/>
              <a:gd name="connsiteY2" fmla="*/ 0 h 584775"/>
              <a:gd name="connsiteX3" fmla="*/ 1504302 w 2549665"/>
              <a:gd name="connsiteY3" fmla="*/ 0 h 584775"/>
              <a:gd name="connsiteX4" fmla="*/ 1988739 w 2549665"/>
              <a:gd name="connsiteY4" fmla="*/ 0 h 584775"/>
              <a:gd name="connsiteX5" fmla="*/ 2549665 w 2549665"/>
              <a:gd name="connsiteY5" fmla="*/ 0 h 584775"/>
              <a:gd name="connsiteX6" fmla="*/ 2549665 w 2549665"/>
              <a:gd name="connsiteY6" fmla="*/ 584775 h 584775"/>
              <a:gd name="connsiteX7" fmla="*/ 2039732 w 2549665"/>
              <a:gd name="connsiteY7" fmla="*/ 584775 h 584775"/>
              <a:gd name="connsiteX8" fmla="*/ 1580792 w 2549665"/>
              <a:gd name="connsiteY8" fmla="*/ 584775 h 584775"/>
              <a:gd name="connsiteX9" fmla="*/ 1019866 w 2549665"/>
              <a:gd name="connsiteY9" fmla="*/ 584775 h 584775"/>
              <a:gd name="connsiteX10" fmla="*/ 560926 w 2549665"/>
              <a:gd name="connsiteY10" fmla="*/ 584775 h 584775"/>
              <a:gd name="connsiteX11" fmla="*/ 0 w 2549665"/>
              <a:gd name="connsiteY11" fmla="*/ 584775 h 584775"/>
              <a:gd name="connsiteX12" fmla="*/ 0 w 2549665"/>
              <a:gd name="connsiteY12"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49665" h="584775" extrusionOk="0">
                <a:moveTo>
                  <a:pt x="0" y="0"/>
                </a:moveTo>
                <a:cubicBezTo>
                  <a:pt x="239710" y="-7052"/>
                  <a:pt x="310470" y="31537"/>
                  <a:pt x="535430" y="0"/>
                </a:cubicBezTo>
                <a:cubicBezTo>
                  <a:pt x="760390" y="-31537"/>
                  <a:pt x="842853" y="6765"/>
                  <a:pt x="1019866" y="0"/>
                </a:cubicBezTo>
                <a:cubicBezTo>
                  <a:pt x="1196879" y="-6765"/>
                  <a:pt x="1323420" y="37309"/>
                  <a:pt x="1504302" y="0"/>
                </a:cubicBezTo>
                <a:cubicBezTo>
                  <a:pt x="1685184" y="-37309"/>
                  <a:pt x="1764828" y="7972"/>
                  <a:pt x="1988739" y="0"/>
                </a:cubicBezTo>
                <a:cubicBezTo>
                  <a:pt x="2212650" y="-7972"/>
                  <a:pt x="2378940" y="38134"/>
                  <a:pt x="2549665" y="0"/>
                </a:cubicBezTo>
                <a:cubicBezTo>
                  <a:pt x="2603701" y="136130"/>
                  <a:pt x="2509294" y="377048"/>
                  <a:pt x="2549665" y="584775"/>
                </a:cubicBezTo>
                <a:cubicBezTo>
                  <a:pt x="2318277" y="641764"/>
                  <a:pt x="2170500" y="558985"/>
                  <a:pt x="2039732" y="584775"/>
                </a:cubicBezTo>
                <a:cubicBezTo>
                  <a:pt x="1908964" y="610565"/>
                  <a:pt x="1780896" y="551228"/>
                  <a:pt x="1580792" y="584775"/>
                </a:cubicBezTo>
                <a:cubicBezTo>
                  <a:pt x="1380688" y="618322"/>
                  <a:pt x="1149235" y="524280"/>
                  <a:pt x="1019866" y="584775"/>
                </a:cubicBezTo>
                <a:cubicBezTo>
                  <a:pt x="890497" y="645270"/>
                  <a:pt x="658874" y="549565"/>
                  <a:pt x="560926" y="584775"/>
                </a:cubicBezTo>
                <a:cubicBezTo>
                  <a:pt x="462978" y="619985"/>
                  <a:pt x="204416" y="560606"/>
                  <a:pt x="0" y="584775"/>
                </a:cubicBezTo>
                <a:cubicBezTo>
                  <a:pt x="-52387" y="417316"/>
                  <a:pt x="12826" y="171608"/>
                  <a:pt x="0" y="0"/>
                </a:cubicBezTo>
                <a:close/>
              </a:path>
            </a:pathLst>
          </a:custGeom>
          <a:noFill/>
          <a:ln>
            <a:solidFill>
              <a:schemeClr val="tx1"/>
            </a:solidFill>
            <a:extLst>
              <a:ext uri="{C807C97D-BFC1-408E-A445-0C87EB9F89A2}">
                <ask:lineSketchStyleProps xmlns:ask="http://schemas.microsoft.com/office/drawing/2018/sketchyshapes" sd="3053531555">
                  <a:prstGeom prst="rect">
                    <a:avLst/>
                  </a:prstGeom>
                  <ask:type>
                    <ask:lineSketchScribble/>
                  </ask:type>
                </ask:lineSketchStyleProps>
              </a:ext>
            </a:extLst>
          </a:ln>
        </p:spPr>
        <p:txBody>
          <a:bodyPr wrap="square" rtlCol="0">
            <a:spAutoFit/>
          </a:bodyPr>
          <a:lstStyle/>
          <a:p>
            <a:pPr algn="ctr"/>
            <a:r>
              <a:rPr lang="en-GB" sz="3200" b="1" dirty="0"/>
              <a:t>Fast DTW</a:t>
            </a:r>
          </a:p>
        </p:txBody>
      </p:sp>
      <p:sp>
        <p:nvSpPr>
          <p:cNvPr id="3" name="TextBox 2">
            <a:extLst>
              <a:ext uri="{FF2B5EF4-FFF2-40B4-BE49-F238E27FC236}">
                <a16:creationId xmlns:a16="http://schemas.microsoft.com/office/drawing/2014/main" id="{2B9C1798-80D9-B09B-BFE6-06417DA66BCD}"/>
              </a:ext>
            </a:extLst>
          </p:cNvPr>
          <p:cNvSpPr txBox="1"/>
          <p:nvPr/>
        </p:nvSpPr>
        <p:spPr>
          <a:xfrm>
            <a:off x="1790700" y="1024858"/>
            <a:ext cx="8610600" cy="2308324"/>
          </a:xfrm>
          <a:prstGeom prst="rect">
            <a:avLst/>
          </a:prstGeom>
          <a:noFill/>
        </p:spPr>
        <p:txBody>
          <a:bodyPr wrap="square" rtlCol="0">
            <a:spAutoFit/>
          </a:bodyPr>
          <a:lstStyle/>
          <a:p>
            <a:pPr algn="ctr"/>
            <a:r>
              <a:rPr lang="en-GB" dirty="0"/>
              <a:t>Fast DTW is optimized version of traditional DTW</a:t>
            </a:r>
          </a:p>
          <a:p>
            <a:pPr algn="ctr"/>
            <a:endParaRPr lang="en-GB" dirty="0"/>
          </a:p>
          <a:p>
            <a:pPr marL="285750" indent="-285750">
              <a:buFont typeface="Arial" panose="020B0604020202020204" pitchFamily="34" charset="0"/>
              <a:buChar char="•"/>
            </a:pPr>
            <a:r>
              <a:rPr lang="en-GB" b="1" dirty="0"/>
              <a:t>Coarse Approximation</a:t>
            </a:r>
            <a:r>
              <a:rPr lang="en-GB" dirty="0"/>
              <a:t> </a:t>
            </a:r>
          </a:p>
          <a:p>
            <a:r>
              <a:rPr lang="en-GB" dirty="0"/>
              <a:t>Simplify the series, reducing the length.</a:t>
            </a:r>
          </a:p>
          <a:p>
            <a:pPr marL="285750" indent="-285750">
              <a:buFont typeface="Arial" panose="020B0604020202020204" pitchFamily="34" charset="0"/>
              <a:buChar char="•"/>
            </a:pPr>
            <a:r>
              <a:rPr lang="en-IN" b="1" dirty="0"/>
              <a:t>Recursive Refinement</a:t>
            </a:r>
          </a:p>
          <a:p>
            <a:r>
              <a:rPr lang="en-IN" dirty="0"/>
              <a:t>Calculate path for simpler series. Recursively de-simplify series and refine path.</a:t>
            </a:r>
          </a:p>
          <a:p>
            <a:pPr marL="285750" indent="-285750">
              <a:buFont typeface="Arial" panose="020B0604020202020204" pitchFamily="34" charset="0"/>
              <a:buChar char="•"/>
            </a:pPr>
            <a:r>
              <a:rPr lang="en-IN" b="1" dirty="0"/>
              <a:t>Radius Constraint</a:t>
            </a:r>
          </a:p>
          <a:p>
            <a:r>
              <a:rPr lang="en-IN" dirty="0"/>
              <a:t>Limit the search width around warping path. Reducing matrix calculations.</a:t>
            </a:r>
          </a:p>
        </p:txBody>
      </p:sp>
      <p:pic>
        <p:nvPicPr>
          <p:cNvPr id="11268" name="Picture 4" descr="Fast GIFs - Find &amp; Share on GIPHY">
            <a:extLst>
              <a:ext uri="{FF2B5EF4-FFF2-40B4-BE49-F238E27FC236}">
                <a16:creationId xmlns:a16="http://schemas.microsoft.com/office/drawing/2014/main" id="{3AC2C930-0E5D-B94F-AC55-3C16C34A9E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6197" y="1993873"/>
            <a:ext cx="1700893" cy="956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23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A32896-E6D6-5410-5000-25C5D35142AE}"/>
              </a:ext>
            </a:extLst>
          </p:cNvPr>
          <p:cNvSpPr/>
          <p:nvPr/>
        </p:nvSpPr>
        <p:spPr>
          <a:xfrm>
            <a:off x="7331384" y="679730"/>
            <a:ext cx="4171994" cy="393272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cap="none" spc="0" dirty="0">
                <a:ln w="10160">
                  <a:solidFill>
                    <a:schemeClr val="accent5"/>
                  </a:solidFill>
                  <a:prstDash val="solid"/>
                </a:ln>
                <a:solidFill>
                  <a:srgbClr val="002060"/>
                </a:solidFill>
                <a:effectLst>
                  <a:outerShdw blurRad="38100" dist="22860" dir="5400000" algn="tl" rotWithShape="0">
                    <a:srgbClr val="000000">
                      <a:alpha val="30000"/>
                    </a:srgbClr>
                  </a:outerShdw>
                </a:effectLst>
                <a:latin typeface="+mj-lt"/>
                <a:ea typeface="+mj-ea"/>
                <a:cs typeface="+mj-cs"/>
              </a:rPr>
              <a:t>What’s happening inside the Models?</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diagram of a number&#10;&#10;Description automatically generated with medium confidence">
            <a:extLst>
              <a:ext uri="{FF2B5EF4-FFF2-40B4-BE49-F238E27FC236}">
                <a16:creationId xmlns:a16="http://schemas.microsoft.com/office/drawing/2014/main" id="{FC507750-88DC-5D45-ECFD-451328A5561E}"/>
              </a:ext>
            </a:extLst>
          </p:cNvPr>
          <p:cNvPicPr>
            <a:picLocks noChangeAspect="1"/>
          </p:cNvPicPr>
          <p:nvPr/>
        </p:nvPicPr>
        <p:blipFill rotWithShape="1">
          <a:blip r:embed="rId3">
            <a:extLst>
              <a:ext uri="{28A0092B-C50C-407E-A947-70E740481C1C}">
                <a14:useLocalDpi xmlns:a14="http://schemas.microsoft.com/office/drawing/2010/main" val="0"/>
              </a:ext>
            </a:extLst>
          </a:blip>
          <a:srcRect l="2686" t="6802" r="6516" b="3014"/>
          <a:stretch/>
        </p:blipFill>
        <p:spPr>
          <a:xfrm>
            <a:off x="1534638" y="461873"/>
            <a:ext cx="4424747" cy="5979388"/>
          </a:xfrm>
          <a:prstGeom prst="rect">
            <a:avLst/>
          </a:prstGeom>
        </p:spPr>
      </p:pic>
    </p:spTree>
    <p:extLst>
      <p:ext uri="{BB962C8B-B14F-4D97-AF65-F5344CB8AC3E}">
        <p14:creationId xmlns:p14="http://schemas.microsoft.com/office/powerpoint/2010/main" val="3348166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diagram of a number&#10;&#10;Description automatically generated with medium confidence">
            <a:extLst>
              <a:ext uri="{FF2B5EF4-FFF2-40B4-BE49-F238E27FC236}">
                <a16:creationId xmlns:a16="http://schemas.microsoft.com/office/drawing/2014/main" id="{FC507750-88DC-5D45-ECFD-451328A5561E}"/>
              </a:ext>
            </a:extLst>
          </p:cNvPr>
          <p:cNvPicPr>
            <a:picLocks noChangeAspect="1"/>
          </p:cNvPicPr>
          <p:nvPr/>
        </p:nvPicPr>
        <p:blipFill rotWithShape="1">
          <a:blip r:embed="rId3">
            <a:extLst>
              <a:ext uri="{28A0092B-C50C-407E-A947-70E740481C1C}">
                <a14:useLocalDpi xmlns:a14="http://schemas.microsoft.com/office/drawing/2010/main" val="0"/>
              </a:ext>
            </a:extLst>
          </a:blip>
          <a:srcRect l="2686" t="6802" r="6516" b="40460"/>
          <a:stretch/>
        </p:blipFill>
        <p:spPr>
          <a:xfrm>
            <a:off x="3513639" y="19290"/>
            <a:ext cx="8678361" cy="6858000"/>
          </a:xfrm>
          <a:prstGeom prst="rect">
            <a:avLst/>
          </a:prstGeom>
        </p:spPr>
      </p:pic>
      <p:sp>
        <p:nvSpPr>
          <p:cNvPr id="2" name="Rectangle 1">
            <a:extLst>
              <a:ext uri="{FF2B5EF4-FFF2-40B4-BE49-F238E27FC236}">
                <a16:creationId xmlns:a16="http://schemas.microsoft.com/office/drawing/2014/main" id="{C8A32896-E6D6-5410-5000-25C5D35142AE}"/>
              </a:ext>
            </a:extLst>
          </p:cNvPr>
          <p:cNvSpPr/>
          <p:nvPr/>
        </p:nvSpPr>
        <p:spPr>
          <a:xfrm>
            <a:off x="481029" y="768512"/>
            <a:ext cx="2508287" cy="229974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ln w="10160">
                  <a:solidFill>
                    <a:schemeClr val="accent5"/>
                  </a:solidFill>
                  <a:prstDash val="solid"/>
                </a:ln>
                <a:solidFill>
                  <a:srgbClr val="002060"/>
                </a:solidFill>
                <a:effectLst>
                  <a:outerShdw blurRad="38100" dist="22860" dir="5400000" algn="tl" rotWithShape="0">
                    <a:srgbClr val="000000">
                      <a:alpha val="30000"/>
                    </a:srgbClr>
                  </a:outerShdw>
                </a:effectLst>
                <a:latin typeface="+mj-lt"/>
                <a:ea typeface="+mj-ea"/>
                <a:cs typeface="+mj-cs"/>
              </a:rPr>
              <a:t>Model 1: Divide &amp; Conquer</a:t>
            </a:r>
            <a:endParaRPr lang="en-US" sz="4800" b="1" kern="1200" cap="none" spc="0" dirty="0">
              <a:ln w="10160">
                <a:solidFill>
                  <a:schemeClr val="accent5"/>
                </a:solidFill>
                <a:prstDash val="solid"/>
              </a:ln>
              <a:solidFill>
                <a:srgbClr val="002060"/>
              </a:solidFill>
              <a:effectLst>
                <a:outerShdw blurRad="38100" dist="22860" dir="5400000" algn="tl" rotWithShape="0">
                  <a:srgbClr val="000000">
                    <a:alpha val="30000"/>
                  </a:srgbClr>
                </a:outerShdw>
              </a:effectLst>
              <a:latin typeface="+mj-lt"/>
              <a:ea typeface="+mj-ea"/>
              <a:cs typeface="+mj-cs"/>
            </a:endParaRP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81029" y="3204257"/>
            <a:ext cx="3168000" cy="14392"/>
          </a:xfrm>
          <a:prstGeom prst="rect">
            <a:avLst/>
          </a:prstGeom>
          <a:solidFill>
            <a:srgbClr val="D5D5D5"/>
          </a:solidFill>
          <a:ln w="3175">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5505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DE9F7-D7E6-55B9-6E5D-C155C1999462}"/>
              </a:ext>
            </a:extLst>
          </p:cNvPr>
          <p:cNvSpPr>
            <a:spLocks/>
          </p:cNvSpPr>
          <p:nvPr/>
        </p:nvSpPr>
        <p:spPr>
          <a:xfrm>
            <a:off x="761840" y="789922"/>
            <a:ext cx="4544762" cy="140118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kern="1200" dirty="0">
                <a:ln w="0"/>
                <a:solidFill>
                  <a:schemeClr val="tx1"/>
                </a:solidFill>
                <a:effectLst>
                  <a:outerShdw blurRad="38100" dist="19050" dir="2700000" algn="tl" rotWithShape="0">
                    <a:schemeClr val="dk1">
                      <a:alpha val="40000"/>
                    </a:schemeClr>
                  </a:outerShdw>
                </a:effectLst>
                <a:latin typeface="+mj-lt"/>
                <a:ea typeface="+mj-ea"/>
                <a:cs typeface="+mj-cs"/>
              </a:rPr>
              <a:t>Dataset</a:t>
            </a:r>
            <a:endParaRPr lang="en-US" sz="3200" b="0" kern="1200" cap="none" spc="0" dirty="0">
              <a:ln w="0"/>
              <a:solidFill>
                <a:schemeClr val="tx1"/>
              </a:solidFill>
              <a:effectLst>
                <a:outerShdw blurRad="38100" dist="19050" dir="2700000" algn="tl" rotWithShape="0">
                  <a:schemeClr val="dk1">
                    <a:alpha val="40000"/>
                  </a:schemeClr>
                </a:outerShdw>
              </a:effectLst>
              <a:latin typeface="+mj-lt"/>
              <a:ea typeface="+mj-ea"/>
              <a:cs typeface="+mj-cs"/>
            </a:endParaRPr>
          </a:p>
        </p:txBody>
      </p:sp>
      <p:cxnSp>
        <p:nvCxnSpPr>
          <p:cNvPr id="1043" name="Straight Connector 1042">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a:off x="861461" y="1524287"/>
            <a:ext cx="270000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8D2B79F-27BA-A36D-38AB-2056556ABE01}"/>
              </a:ext>
            </a:extLst>
          </p:cNvPr>
          <p:cNvSpPr txBox="1"/>
          <p:nvPr/>
        </p:nvSpPr>
        <p:spPr>
          <a:xfrm>
            <a:off x="761840" y="1994453"/>
            <a:ext cx="4750692" cy="4648200"/>
          </a:xfrm>
          <a:prstGeom prst="rect">
            <a:avLst/>
          </a:prstGeom>
        </p:spPr>
        <p:txBody>
          <a:bodyPr vert="horz" lIns="91440" tIns="45720" rIns="91440" bIns="45720" rtlCol="0">
            <a:normAutofit/>
          </a:bodyPr>
          <a:lstStyle/>
          <a:p>
            <a:pPr>
              <a:lnSpc>
                <a:spcPct val="90000"/>
              </a:lnSpc>
              <a:spcAft>
                <a:spcPts val="600"/>
              </a:spcAft>
            </a:pPr>
            <a:r>
              <a:rPr lang="en-US" sz="1900" dirty="0"/>
              <a:t>Human Activity Recognition (HAR) on Smartphones Time Series</a:t>
            </a:r>
          </a:p>
          <a:p>
            <a:pPr indent="-228600">
              <a:lnSpc>
                <a:spcPct val="90000"/>
              </a:lnSpc>
              <a:spcAft>
                <a:spcPts val="600"/>
              </a:spcAft>
              <a:buFont typeface="Arial" panose="020B0604020202020204" pitchFamily="34" charset="0"/>
              <a:buChar char="•"/>
            </a:pPr>
            <a:endParaRPr lang="en-US" sz="1900" dirty="0"/>
          </a:p>
          <a:p>
            <a:pPr marL="57150">
              <a:lnSpc>
                <a:spcPct val="90000"/>
              </a:lnSpc>
              <a:spcAft>
                <a:spcPts val="600"/>
              </a:spcAft>
            </a:pPr>
            <a:r>
              <a:rPr lang="en-US" sz="1900" dirty="0"/>
              <a:t>3D Smartphone Accelerometer used to record 6 movements</a:t>
            </a:r>
          </a:p>
          <a:p>
            <a:pPr marL="742950" lvl="1" indent="-228600">
              <a:lnSpc>
                <a:spcPct val="90000"/>
              </a:lnSpc>
              <a:spcAft>
                <a:spcPts val="600"/>
              </a:spcAft>
              <a:buFont typeface="Arial" panose="020B0604020202020204" pitchFamily="34" charset="0"/>
              <a:buChar char="•"/>
            </a:pPr>
            <a:r>
              <a:rPr lang="en-GB" sz="2800" dirty="0"/>
              <a:t>🪑</a:t>
            </a:r>
            <a:r>
              <a:rPr lang="en-US" sz="1900" dirty="0"/>
              <a:t>Sitting</a:t>
            </a:r>
            <a:endParaRPr lang="en-US" sz="2800" dirty="0"/>
          </a:p>
          <a:p>
            <a:pPr marL="742950" lvl="1" indent="-228600">
              <a:lnSpc>
                <a:spcPct val="90000"/>
              </a:lnSpc>
              <a:spcAft>
                <a:spcPts val="600"/>
              </a:spcAft>
              <a:buFont typeface="Arial" panose="020B0604020202020204" pitchFamily="34" charset="0"/>
              <a:buChar char="•"/>
            </a:pPr>
            <a:r>
              <a:rPr lang="en-GB" sz="2800" dirty="0"/>
              <a:t>🚶🏻</a:t>
            </a:r>
            <a:r>
              <a:rPr lang="en-GB" sz="1800" dirty="0"/>
              <a:t> </a:t>
            </a:r>
            <a:r>
              <a:rPr lang="en-US" sz="1900" dirty="0"/>
              <a:t>Walking</a:t>
            </a:r>
          </a:p>
          <a:p>
            <a:pPr marL="742950" lvl="1" indent="-228600">
              <a:lnSpc>
                <a:spcPct val="90000"/>
              </a:lnSpc>
              <a:spcAft>
                <a:spcPts val="600"/>
              </a:spcAft>
              <a:buFont typeface="Arial" panose="020B0604020202020204" pitchFamily="34" charset="0"/>
              <a:buChar char="•"/>
            </a:pPr>
            <a:r>
              <a:rPr lang="en-GB" sz="2800" dirty="0"/>
              <a:t>🧗🏻</a:t>
            </a:r>
            <a:r>
              <a:rPr lang="en-GB" sz="1800" dirty="0"/>
              <a:t> </a:t>
            </a:r>
            <a:r>
              <a:rPr lang="en-US" sz="1900" dirty="0"/>
              <a:t>Walking Upstairs</a:t>
            </a:r>
          </a:p>
          <a:p>
            <a:pPr marL="742950" lvl="1" indent="-228600">
              <a:lnSpc>
                <a:spcPct val="90000"/>
              </a:lnSpc>
              <a:spcAft>
                <a:spcPts val="600"/>
              </a:spcAft>
              <a:buFont typeface="Arial" panose="020B0604020202020204" pitchFamily="34" charset="0"/>
              <a:buChar char="•"/>
            </a:pPr>
            <a:r>
              <a:rPr lang="en-GB" sz="2800" dirty="0"/>
              <a:t>🪜</a:t>
            </a:r>
            <a:r>
              <a:rPr lang="en-GB" sz="1800" dirty="0"/>
              <a:t> </a:t>
            </a:r>
            <a:r>
              <a:rPr lang="en-US" sz="1900" dirty="0"/>
              <a:t>Walking Downstairs</a:t>
            </a:r>
          </a:p>
          <a:p>
            <a:pPr marL="742950" lvl="1" indent="-228600">
              <a:lnSpc>
                <a:spcPct val="90000"/>
              </a:lnSpc>
              <a:spcAft>
                <a:spcPts val="600"/>
              </a:spcAft>
              <a:buFont typeface="Arial" panose="020B0604020202020204" pitchFamily="34" charset="0"/>
              <a:buChar char="•"/>
            </a:pPr>
            <a:r>
              <a:rPr lang="en-GB" sz="2800" dirty="0"/>
              <a:t>💤</a:t>
            </a:r>
            <a:r>
              <a:rPr lang="en-US" sz="1900" dirty="0"/>
              <a:t>Laying</a:t>
            </a:r>
          </a:p>
          <a:p>
            <a:pPr marL="742950" lvl="1" indent="-228600">
              <a:lnSpc>
                <a:spcPct val="90000"/>
              </a:lnSpc>
              <a:spcAft>
                <a:spcPts val="600"/>
              </a:spcAft>
              <a:buFont typeface="Arial" panose="020B0604020202020204" pitchFamily="34" charset="0"/>
              <a:buChar char="•"/>
            </a:pPr>
            <a:r>
              <a:rPr lang="en-GB" sz="2800" dirty="0"/>
              <a:t>🧍🏻</a:t>
            </a:r>
            <a:r>
              <a:rPr lang="en-GB" sz="2000" dirty="0"/>
              <a:t> </a:t>
            </a:r>
            <a:r>
              <a:rPr lang="en-US" sz="1900" dirty="0"/>
              <a:t>Standing</a:t>
            </a:r>
          </a:p>
        </p:txBody>
      </p:sp>
      <p:pic>
        <p:nvPicPr>
          <p:cNvPr id="1026" name="Picture 2" descr="A white rectangular object with a wire sculpture&#10;&#10;Description automatically generated with medium confidence">
            <a:extLst>
              <a:ext uri="{FF2B5EF4-FFF2-40B4-BE49-F238E27FC236}">
                <a16:creationId xmlns:a16="http://schemas.microsoft.com/office/drawing/2014/main" id="{BCEBF942-A099-5FB9-3F82-B68FBCEF90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96" t="9635" r="368"/>
          <a:stretch/>
        </p:blipFill>
        <p:spPr bwMode="auto">
          <a:xfrm>
            <a:off x="5891510" y="3124964"/>
            <a:ext cx="5842903" cy="3391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ll 8 Types of Time Series Classification Methods | by Jan Marcel Kezmann |  Medium">
            <a:extLst>
              <a:ext uri="{FF2B5EF4-FFF2-40B4-BE49-F238E27FC236}">
                <a16:creationId xmlns:a16="http://schemas.microsoft.com/office/drawing/2014/main" id="{3BFF2C83-F57C-BCC3-D969-F8D9EB02CF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bwMode="auto">
          <a:xfrm>
            <a:off x="6096000" y="789922"/>
            <a:ext cx="5545394" cy="2012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4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diagram of a number&#10;&#10;Description automatically generated with medium confidence">
            <a:extLst>
              <a:ext uri="{FF2B5EF4-FFF2-40B4-BE49-F238E27FC236}">
                <a16:creationId xmlns:a16="http://schemas.microsoft.com/office/drawing/2014/main" id="{FC507750-88DC-5D45-ECFD-451328A5561E}"/>
              </a:ext>
            </a:extLst>
          </p:cNvPr>
          <p:cNvPicPr>
            <a:picLocks noChangeAspect="1"/>
          </p:cNvPicPr>
          <p:nvPr/>
        </p:nvPicPr>
        <p:blipFill rotWithShape="1">
          <a:blip r:embed="rId3">
            <a:extLst>
              <a:ext uri="{28A0092B-C50C-407E-A947-70E740481C1C}">
                <a14:useLocalDpi xmlns:a14="http://schemas.microsoft.com/office/drawing/2010/main" val="0"/>
              </a:ext>
            </a:extLst>
          </a:blip>
          <a:srcRect l="3859" t="60007" r="7578" b="2417"/>
          <a:stretch/>
        </p:blipFill>
        <p:spPr>
          <a:xfrm>
            <a:off x="3078706" y="543819"/>
            <a:ext cx="9009122" cy="5423120"/>
          </a:xfrm>
          <a:prstGeom prst="rect">
            <a:avLst/>
          </a:prstGeom>
        </p:spPr>
      </p:pic>
      <p:sp>
        <p:nvSpPr>
          <p:cNvPr id="2" name="Rectangle 1">
            <a:extLst>
              <a:ext uri="{FF2B5EF4-FFF2-40B4-BE49-F238E27FC236}">
                <a16:creationId xmlns:a16="http://schemas.microsoft.com/office/drawing/2014/main" id="{C8A32896-E6D6-5410-5000-25C5D35142AE}"/>
              </a:ext>
            </a:extLst>
          </p:cNvPr>
          <p:cNvSpPr/>
          <p:nvPr/>
        </p:nvSpPr>
        <p:spPr>
          <a:xfrm>
            <a:off x="385383" y="543819"/>
            <a:ext cx="2589151" cy="250038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ln w="10160">
                  <a:solidFill>
                    <a:schemeClr val="accent5"/>
                  </a:solidFill>
                  <a:prstDash val="solid"/>
                </a:ln>
                <a:solidFill>
                  <a:srgbClr val="002060"/>
                </a:solidFill>
                <a:effectLst>
                  <a:outerShdw blurRad="38100" dist="22860" dir="5400000" algn="tl" rotWithShape="0">
                    <a:srgbClr val="000000">
                      <a:alpha val="30000"/>
                    </a:srgbClr>
                  </a:outerShdw>
                </a:effectLst>
                <a:latin typeface="+mj-lt"/>
                <a:ea typeface="+mj-ea"/>
                <a:cs typeface="+mj-cs"/>
              </a:rPr>
              <a:t>Model 1: Divide &amp; Conquer</a:t>
            </a:r>
            <a:endParaRPr lang="en-US" sz="4800" b="1" kern="1200" cap="none" spc="0" dirty="0">
              <a:ln w="10160">
                <a:solidFill>
                  <a:schemeClr val="accent5"/>
                </a:solidFill>
                <a:prstDash val="solid"/>
              </a:ln>
              <a:solidFill>
                <a:srgbClr val="002060"/>
              </a:solidFill>
              <a:effectLst>
                <a:outerShdw blurRad="38100" dist="22860" dir="5400000" algn="tl" rotWithShape="0">
                  <a:srgbClr val="000000">
                    <a:alpha val="30000"/>
                  </a:srgbClr>
                </a:outerShdw>
              </a:effectLst>
              <a:latin typeface="+mj-lt"/>
              <a:ea typeface="+mj-ea"/>
              <a:cs typeface="+mj-cs"/>
            </a:endParaRP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81029" y="3146386"/>
            <a:ext cx="3168000" cy="14400"/>
          </a:xfrm>
          <a:prstGeom prst="rect">
            <a:avLst/>
          </a:prstGeom>
          <a:solidFill>
            <a:srgbClr val="D5D5D5"/>
          </a:solidFill>
          <a:ln w="3175">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CE2C731C-4400-689C-DD8E-11673DD5920C}"/>
              </a:ext>
            </a:extLst>
          </p:cNvPr>
          <p:cNvSpPr txBox="1"/>
          <p:nvPr/>
        </p:nvSpPr>
        <p:spPr>
          <a:xfrm>
            <a:off x="481029" y="4953965"/>
            <a:ext cx="1737399" cy="646331"/>
          </a:xfrm>
          <a:prstGeom prst="rect">
            <a:avLst/>
          </a:prstGeom>
          <a:noFill/>
        </p:spPr>
        <p:txBody>
          <a:bodyPr wrap="none" rtlCol="0">
            <a:spAutoFit/>
          </a:bodyPr>
          <a:lstStyle/>
          <a:p>
            <a:pPr marL="285750" indent="-285750">
              <a:buFont typeface="Arial" panose="020B0604020202020204" pitchFamily="34" charset="0"/>
              <a:buChar char="•"/>
            </a:pPr>
            <a:r>
              <a:rPr lang="en-US" dirty="0"/>
              <a:t>Euclidean </a:t>
            </a:r>
          </a:p>
          <a:p>
            <a:pPr marL="285750" indent="-285750">
              <a:buFont typeface="Arial" panose="020B0604020202020204" pitchFamily="34" charset="0"/>
              <a:buChar char="•"/>
            </a:pPr>
            <a:r>
              <a:rPr lang="en-US" dirty="0"/>
              <a:t>Fast DTW🏆</a:t>
            </a:r>
            <a:endParaRPr lang="en-IN" dirty="0"/>
          </a:p>
        </p:txBody>
      </p:sp>
    </p:spTree>
    <p:extLst>
      <p:ext uri="{BB962C8B-B14F-4D97-AF65-F5344CB8AC3E}">
        <p14:creationId xmlns:p14="http://schemas.microsoft.com/office/powerpoint/2010/main" val="2612813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A32896-E6D6-5410-5000-25C5D35142AE}"/>
              </a:ext>
            </a:extLst>
          </p:cNvPr>
          <p:cNvSpPr/>
          <p:nvPr/>
        </p:nvSpPr>
        <p:spPr>
          <a:xfrm>
            <a:off x="385383" y="1076984"/>
            <a:ext cx="2589151" cy="1197168"/>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600" b="1" kern="1200" dirty="0">
                <a:ln w="10160">
                  <a:solidFill>
                    <a:schemeClr val="accent5"/>
                  </a:solidFill>
                  <a:prstDash val="solid"/>
                </a:ln>
                <a:solidFill>
                  <a:srgbClr val="002060"/>
                </a:solidFill>
                <a:effectLst>
                  <a:outerShdw blurRad="38100" dist="22860" dir="5400000" algn="tl" rotWithShape="0">
                    <a:srgbClr val="000000">
                      <a:alpha val="30000"/>
                    </a:srgbClr>
                  </a:outerShdw>
                </a:effectLst>
                <a:latin typeface="+mj-lt"/>
                <a:ea typeface="+mj-ea"/>
                <a:cs typeface="+mj-cs"/>
              </a:rPr>
              <a:t>Model 2: Broadcasting</a:t>
            </a:r>
            <a:endParaRPr lang="en-US" sz="3600" b="1" kern="1200" cap="none" spc="0" dirty="0">
              <a:ln w="10160">
                <a:solidFill>
                  <a:schemeClr val="accent5"/>
                </a:solidFill>
                <a:prstDash val="solid"/>
              </a:ln>
              <a:solidFill>
                <a:srgbClr val="002060"/>
              </a:solidFill>
              <a:effectLst>
                <a:outerShdw blurRad="38100" dist="22860" dir="5400000" algn="tl" rotWithShape="0">
                  <a:srgbClr val="000000">
                    <a:alpha val="30000"/>
                  </a:srgbClr>
                </a:outerShdw>
              </a:effectLst>
              <a:latin typeface="+mj-lt"/>
              <a:ea typeface="+mj-ea"/>
              <a:cs typeface="+mj-cs"/>
            </a:endParaRP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iagram of a test&#10;&#10;Description automatically generated">
            <a:extLst>
              <a:ext uri="{FF2B5EF4-FFF2-40B4-BE49-F238E27FC236}">
                <a16:creationId xmlns:a16="http://schemas.microsoft.com/office/drawing/2014/main" id="{F45628F8-AB6D-8449-0B58-7E2FFD1C2DC6}"/>
              </a:ext>
            </a:extLst>
          </p:cNvPr>
          <p:cNvPicPr>
            <a:picLocks noChangeAspect="1"/>
          </p:cNvPicPr>
          <p:nvPr/>
        </p:nvPicPr>
        <p:blipFill rotWithShape="1">
          <a:blip r:embed="rId3">
            <a:extLst>
              <a:ext uri="{28A0092B-C50C-407E-A947-70E740481C1C}">
                <a14:useLocalDpi xmlns:a14="http://schemas.microsoft.com/office/drawing/2010/main" val="0"/>
              </a:ext>
            </a:extLst>
          </a:blip>
          <a:srcRect l="1165" t="13525" r="12070" b="12858"/>
          <a:stretch/>
        </p:blipFill>
        <p:spPr>
          <a:xfrm>
            <a:off x="4074289" y="24286"/>
            <a:ext cx="8117712" cy="6801229"/>
          </a:xfrm>
          <a:prstGeom prst="rect">
            <a:avLst/>
          </a:prstGeom>
        </p:spPr>
      </p:pic>
      <p:sp>
        <p:nvSpPr>
          <p:cNvPr id="43" name="Rectangle 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81029" y="2556074"/>
            <a:ext cx="3168000" cy="14400"/>
          </a:xfrm>
          <a:prstGeom prst="rect">
            <a:avLst/>
          </a:prstGeom>
          <a:solidFill>
            <a:srgbClr val="D5D5D5"/>
          </a:solidFill>
          <a:ln w="3175">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428898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D78FD86-3A0D-953C-A872-7925D012026F}"/>
              </a:ext>
            </a:extLst>
          </p:cNvPr>
          <p:cNvSpPr/>
          <p:nvPr/>
        </p:nvSpPr>
        <p:spPr>
          <a:xfrm>
            <a:off x="803499" y="679732"/>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cap="none" spc="0" dirty="0">
                <a:ln w="10160">
                  <a:solidFill>
                    <a:schemeClr val="accent5"/>
                  </a:solidFill>
                  <a:prstDash val="solid"/>
                </a:ln>
                <a:solidFill>
                  <a:srgbClr val="002060"/>
                </a:solidFill>
                <a:effectLst>
                  <a:outerShdw blurRad="38100" dist="22860" dir="5400000" algn="tl" rotWithShape="0">
                    <a:srgbClr val="000000">
                      <a:alpha val="30000"/>
                    </a:srgbClr>
                  </a:outerShdw>
                </a:effectLst>
                <a:latin typeface="+mj-lt"/>
                <a:ea typeface="+mj-ea"/>
                <a:cs typeface="+mj-cs"/>
              </a:rPr>
              <a:t>Hyper-Parameter Tuning</a:t>
            </a:r>
          </a:p>
        </p:txBody>
      </p:sp>
      <p:grpSp>
        <p:nvGrpSpPr>
          <p:cNvPr id="1042" name="Group 104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rgbClr val="002060"/>
          </a:solidFill>
        </p:grpSpPr>
        <p:sp>
          <p:nvSpPr>
            <p:cNvPr id="1034" name="Rectangle 10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043" name="Rectangle 104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036" name="Rectangle 10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038" name="Rectangle 103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lanetary Gear GIFs - Find &amp; Share on GIPHY">
            <a:extLst>
              <a:ext uri="{FF2B5EF4-FFF2-40B4-BE49-F238E27FC236}">
                <a16:creationId xmlns:a16="http://schemas.microsoft.com/office/drawing/2014/main" id="{675889CA-D0E2-D914-2646-FB19CC24F7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2387" y="928201"/>
            <a:ext cx="4976211" cy="4926942"/>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CCCE8A-B97A-73D7-5A69-74776D857FFC}"/>
              </a:ext>
            </a:extLst>
          </p:cNvPr>
          <p:cNvSpPr txBox="1"/>
          <p:nvPr/>
        </p:nvSpPr>
        <p:spPr>
          <a:xfrm>
            <a:off x="1002891" y="3522984"/>
            <a:ext cx="4562168" cy="1200329"/>
          </a:xfrm>
          <a:prstGeom prst="rect">
            <a:avLst/>
          </a:prstGeom>
          <a:noFill/>
        </p:spPr>
        <p:txBody>
          <a:bodyPr wrap="square" rtlCol="0">
            <a:spAutoFit/>
          </a:bodyPr>
          <a:lstStyle/>
          <a:p>
            <a:pPr marL="285750" indent="-285750">
              <a:buFont typeface="Arial" panose="020B0604020202020204" pitchFamily="34" charset="0"/>
              <a:buChar char="•"/>
            </a:pPr>
            <a:r>
              <a:rPr lang="en-GB" dirty="0"/>
              <a:t>A simple ‘</a:t>
            </a:r>
            <a:r>
              <a:rPr lang="en-GB" i="1" dirty="0"/>
              <a:t>for loop</a:t>
            </a:r>
            <a:r>
              <a:rPr lang="en-GB" dirty="0"/>
              <a:t>’ iterating over different values of k recording time and accuracy.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consider k = 5, 10, 20, 50, 70</a:t>
            </a:r>
          </a:p>
        </p:txBody>
      </p:sp>
    </p:spTree>
    <p:extLst>
      <p:ext uri="{BB962C8B-B14F-4D97-AF65-F5344CB8AC3E}">
        <p14:creationId xmlns:p14="http://schemas.microsoft.com/office/powerpoint/2010/main" val="180065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asses on top of a book">
            <a:extLst>
              <a:ext uri="{FF2B5EF4-FFF2-40B4-BE49-F238E27FC236}">
                <a16:creationId xmlns:a16="http://schemas.microsoft.com/office/drawing/2014/main" id="{3D8ED0BD-91D6-14D7-12AC-330399208C18}"/>
              </a:ext>
            </a:extLst>
          </p:cNvPr>
          <p:cNvPicPr>
            <a:picLocks noChangeAspect="1"/>
          </p:cNvPicPr>
          <p:nvPr/>
        </p:nvPicPr>
        <p:blipFill rotWithShape="1">
          <a:blip r:embed="rId3"/>
          <a:srcRect t="14112" b="983"/>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E389E4-2569-4016-1927-12B5F9EB9EBF}"/>
              </a:ext>
            </a:extLst>
          </p:cNvPr>
          <p:cNvSpPr/>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b="0" cap="none" spc="0" dirty="0">
                <a:ln w="0"/>
                <a:solidFill>
                  <a:srgbClr val="FFFFFF"/>
                </a:solidFill>
                <a:effectLst>
                  <a:outerShdw blurRad="38100" dist="19050" dir="2700000" algn="tl" rotWithShape="0">
                    <a:schemeClr val="dk1">
                      <a:alpha val="40000"/>
                    </a:schemeClr>
                  </a:outerShdw>
                </a:effectLst>
                <a:latin typeface="+mj-lt"/>
                <a:ea typeface="+mj-ea"/>
                <a:cs typeface="+mj-cs"/>
              </a:rPr>
              <a:t>Results !!</a:t>
            </a:r>
          </a:p>
        </p:txBody>
      </p:sp>
      <p:sp>
        <p:nvSpPr>
          <p:cNvPr id="3" name="TextBox 2">
            <a:extLst>
              <a:ext uri="{FF2B5EF4-FFF2-40B4-BE49-F238E27FC236}">
                <a16:creationId xmlns:a16="http://schemas.microsoft.com/office/drawing/2014/main" id="{7E82CAC3-2267-553E-49B8-247FDA516019}"/>
              </a:ext>
            </a:extLst>
          </p:cNvPr>
          <p:cNvSpPr txBox="1"/>
          <p:nvPr/>
        </p:nvSpPr>
        <p:spPr>
          <a:xfrm>
            <a:off x="1100051" y="4072043"/>
            <a:ext cx="10058400"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p>
            <a:pPr algn="ctr">
              <a:lnSpc>
                <a:spcPct val="90000"/>
              </a:lnSpc>
              <a:spcBef>
                <a:spcPts val="1000"/>
              </a:spcBef>
            </a:pPr>
            <a:r>
              <a:rPr lang="en-US" sz="2400" dirty="0">
                <a:solidFill>
                  <a:srgbClr val="FFFFFF"/>
                </a:solidFill>
              </a:rPr>
              <a:t>Let’s dive in to see how well our models performed.</a:t>
            </a:r>
          </a:p>
        </p:txBody>
      </p:sp>
    </p:spTree>
    <p:extLst>
      <p:ext uri="{BB962C8B-B14F-4D97-AF65-F5344CB8AC3E}">
        <p14:creationId xmlns:p14="http://schemas.microsoft.com/office/powerpoint/2010/main" val="2657057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DB2D8-7C20-30F6-BEC7-8350B0C160C6}"/>
              </a:ext>
            </a:extLst>
          </p:cNvPr>
          <p:cNvSpPr/>
          <p:nvPr/>
        </p:nvSpPr>
        <p:spPr>
          <a:xfrm>
            <a:off x="5868557" y="1138036"/>
            <a:ext cx="5444382" cy="14024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a:ln w="0"/>
                <a:effectLst>
                  <a:outerShdw blurRad="38100" dist="19050" dir="2700000" algn="tl" rotWithShape="0">
                    <a:schemeClr val="dk1">
                      <a:alpha val="40000"/>
                    </a:schemeClr>
                  </a:outerShdw>
                </a:effectLst>
                <a:latin typeface="+mj-lt"/>
                <a:ea typeface="+mj-ea"/>
                <a:cs typeface="+mj-cs"/>
              </a:rPr>
              <a:t>Turbulent Learning Curve</a:t>
            </a:r>
            <a:endParaRPr lang="en-US" sz="3200" b="1" cap="none" spc="0">
              <a:ln w="0"/>
              <a:effectLst>
                <a:outerShdw blurRad="38100" dist="19050" dir="2700000" algn="tl" rotWithShape="0">
                  <a:schemeClr val="dk1">
                    <a:alpha val="40000"/>
                  </a:schemeClr>
                </a:outerShdw>
              </a:effectLst>
              <a:latin typeface="+mj-lt"/>
              <a:ea typeface="+mj-ea"/>
              <a:cs typeface="+mj-cs"/>
            </a:endParaRPr>
          </a:p>
        </p:txBody>
      </p:sp>
      <p:pic>
        <p:nvPicPr>
          <p:cNvPr id="5" name="Picture 4" descr="Light bulb on yellow background with sketched light beams and cord">
            <a:extLst>
              <a:ext uri="{FF2B5EF4-FFF2-40B4-BE49-F238E27FC236}">
                <a16:creationId xmlns:a16="http://schemas.microsoft.com/office/drawing/2014/main" id="{6C20B55F-82F5-D668-D1C7-605B4426DFA8}"/>
              </a:ext>
            </a:extLst>
          </p:cNvPr>
          <p:cNvPicPr>
            <a:picLocks noChangeAspect="1"/>
          </p:cNvPicPr>
          <p:nvPr/>
        </p:nvPicPr>
        <p:blipFill rotWithShape="1">
          <a:blip r:embed="rId3"/>
          <a:srcRect l="49032" r="4774"/>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D03139B-5E2A-DCDF-0739-7AE1978AE28A}"/>
              </a:ext>
            </a:extLst>
          </p:cNvPr>
          <p:cNvSpPr txBox="1"/>
          <p:nvPr/>
        </p:nvSpPr>
        <p:spPr>
          <a:xfrm>
            <a:off x="5868557" y="2395647"/>
            <a:ext cx="5444382" cy="3591207"/>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sz="1600" b="1" dirty="0"/>
              <a:t>Data Manipulation </a:t>
            </a:r>
          </a:p>
          <a:p>
            <a:pPr>
              <a:lnSpc>
                <a:spcPct val="90000"/>
              </a:lnSpc>
              <a:spcAft>
                <a:spcPts val="600"/>
              </a:spcAft>
            </a:pPr>
            <a:r>
              <a:rPr lang="en-US" sz="1600" dirty="0"/>
              <a:t>The HAR data set is a processed data </a:t>
            </a:r>
            <a:r>
              <a:rPr lang="en-US" sz="1600" b="1" dirty="0"/>
              <a:t>not</a:t>
            </a:r>
            <a:r>
              <a:rPr lang="en-US" sz="1600" dirty="0"/>
              <a:t> RAW data from sensors. We don’t know the pre-processing already done. So, it is not feasible to perform any feature engineering or selection – given the high dimensionality. </a:t>
            </a:r>
          </a:p>
          <a:p>
            <a:pPr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b="1" dirty="0"/>
              <a:t>Misclassification Tendency</a:t>
            </a:r>
          </a:p>
          <a:p>
            <a:pPr>
              <a:lnSpc>
                <a:spcPct val="90000"/>
              </a:lnSpc>
              <a:spcAft>
                <a:spcPts val="600"/>
              </a:spcAft>
            </a:pPr>
            <a:r>
              <a:rPr lang="en-US" sz="1600" dirty="0"/>
              <a:t>The labels of Walking, Walking Up and Downstairs, Standing, Lying &amp; Sitting are quite hard to differentiate due to high similarity, increasing chances of misclassification.</a:t>
            </a:r>
          </a:p>
          <a:p>
            <a:pPr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b="1" dirty="0"/>
              <a:t>Shared Clusters Limitation</a:t>
            </a:r>
          </a:p>
          <a:p>
            <a:pPr>
              <a:lnSpc>
                <a:spcPct val="90000"/>
              </a:lnSpc>
              <a:spcAft>
                <a:spcPts val="600"/>
              </a:spcAft>
            </a:pPr>
            <a:r>
              <a:rPr lang="en-US" sz="1600" dirty="0"/>
              <a:t>When multiple projects are under development, the resources are scarce enough to increase computational inefficiency.   </a:t>
            </a:r>
          </a:p>
        </p:txBody>
      </p:sp>
    </p:spTree>
    <p:extLst>
      <p:ext uri="{BB962C8B-B14F-4D97-AF65-F5344CB8AC3E}">
        <p14:creationId xmlns:p14="http://schemas.microsoft.com/office/powerpoint/2010/main" val="2913481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6B0528E-1919-5C42-AF01-B560AD176EAE}"/>
              </a:ext>
            </a:extLst>
          </p:cNvPr>
          <p:cNvGraphicFramePr>
            <a:graphicFrameLocks noGrp="1"/>
          </p:cNvGraphicFramePr>
          <p:nvPr>
            <p:extLst>
              <p:ext uri="{D42A27DB-BD31-4B8C-83A1-F6EECF244321}">
                <p14:modId xmlns:p14="http://schemas.microsoft.com/office/powerpoint/2010/main" val="3605734678"/>
              </p:ext>
            </p:extLst>
          </p:nvPr>
        </p:nvGraphicFramePr>
        <p:xfrm>
          <a:off x="9319838" y="2229668"/>
          <a:ext cx="2443544" cy="1645920"/>
        </p:xfrm>
        <a:graphic>
          <a:graphicData uri="http://schemas.openxmlformats.org/drawingml/2006/table">
            <a:tbl>
              <a:tblPr firstRow="1" bandRow="1">
                <a:tableStyleId>{2D5ABB26-0587-4C30-8999-92F81FD0307C}</a:tableStyleId>
              </a:tblPr>
              <a:tblGrid>
                <a:gridCol w="691208">
                  <a:extLst>
                    <a:ext uri="{9D8B030D-6E8A-4147-A177-3AD203B41FA5}">
                      <a16:colId xmlns:a16="http://schemas.microsoft.com/office/drawing/2014/main" val="596506284"/>
                    </a:ext>
                  </a:extLst>
                </a:gridCol>
                <a:gridCol w="887098">
                  <a:extLst>
                    <a:ext uri="{9D8B030D-6E8A-4147-A177-3AD203B41FA5}">
                      <a16:colId xmlns:a16="http://schemas.microsoft.com/office/drawing/2014/main" val="2196568545"/>
                    </a:ext>
                  </a:extLst>
                </a:gridCol>
                <a:gridCol w="865238">
                  <a:extLst>
                    <a:ext uri="{9D8B030D-6E8A-4147-A177-3AD203B41FA5}">
                      <a16:colId xmlns:a16="http://schemas.microsoft.com/office/drawing/2014/main" val="868019433"/>
                    </a:ext>
                  </a:extLst>
                </a:gridCol>
              </a:tblGrid>
              <a:tr h="225361">
                <a:tc>
                  <a:txBody>
                    <a:bodyPr/>
                    <a:lstStyle/>
                    <a:p>
                      <a:pPr algn="ctr"/>
                      <a:r>
                        <a:rPr lang="en-US" sz="1200" b="1" dirty="0"/>
                        <a:t>K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2603542"/>
                  </a:ext>
                </a:extLst>
              </a:tr>
              <a:tr h="225361">
                <a:tc>
                  <a:txBody>
                    <a:bodyPr/>
                    <a:lstStyle/>
                    <a:p>
                      <a:pPr algn="ctr"/>
                      <a:r>
                        <a:rPr lang="en-US"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26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084080"/>
                  </a:ext>
                </a:extLst>
              </a:tr>
              <a:tr h="225361">
                <a:tc>
                  <a:txBody>
                    <a:bodyPr/>
                    <a:lstStyle/>
                    <a:p>
                      <a:pPr algn="ctr"/>
                      <a:r>
                        <a:rPr lang="en-US" sz="12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14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7820096"/>
                  </a:ext>
                </a:extLst>
              </a:tr>
              <a:tr h="225361">
                <a:tc>
                  <a:txBody>
                    <a:bodyPr/>
                    <a:lstStyle/>
                    <a:p>
                      <a:pPr algn="ctr"/>
                      <a:r>
                        <a:rPr lang="en-US" sz="12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31.7 %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20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450021"/>
                  </a:ext>
                </a:extLst>
              </a:tr>
              <a:tr h="225361">
                <a:tc>
                  <a:txBody>
                    <a:bodyPr/>
                    <a:lstStyle/>
                    <a:p>
                      <a:pPr algn="ctr"/>
                      <a:r>
                        <a:rPr lang="en-US" sz="1200"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33.1 %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30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3880397"/>
                  </a:ext>
                </a:extLst>
              </a:tr>
              <a:tr h="225361">
                <a:tc>
                  <a:txBody>
                    <a:bodyPr/>
                    <a:lstStyle/>
                    <a:p>
                      <a:pPr algn="ctr"/>
                      <a:r>
                        <a:rPr lang="en-US" sz="1200"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33.6 %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18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9171435"/>
                  </a:ext>
                </a:extLst>
              </a:tr>
            </a:tbl>
          </a:graphicData>
        </a:graphic>
      </p:graphicFrame>
      <p:graphicFrame>
        <p:nvGraphicFramePr>
          <p:cNvPr id="3" name="Table 2">
            <a:extLst>
              <a:ext uri="{FF2B5EF4-FFF2-40B4-BE49-F238E27FC236}">
                <a16:creationId xmlns:a16="http://schemas.microsoft.com/office/drawing/2014/main" id="{39C0F438-7AAB-0AA3-5F31-226ADCCE3569}"/>
              </a:ext>
            </a:extLst>
          </p:cNvPr>
          <p:cNvGraphicFramePr>
            <a:graphicFrameLocks noGrp="1"/>
          </p:cNvGraphicFramePr>
          <p:nvPr>
            <p:extLst>
              <p:ext uri="{D42A27DB-BD31-4B8C-83A1-F6EECF244321}">
                <p14:modId xmlns:p14="http://schemas.microsoft.com/office/powerpoint/2010/main" val="857284137"/>
              </p:ext>
            </p:extLst>
          </p:nvPr>
        </p:nvGraphicFramePr>
        <p:xfrm>
          <a:off x="9319839" y="4432093"/>
          <a:ext cx="2443543" cy="1645920"/>
        </p:xfrm>
        <a:graphic>
          <a:graphicData uri="http://schemas.openxmlformats.org/drawingml/2006/table">
            <a:tbl>
              <a:tblPr firstRow="1" bandRow="1">
                <a:tableStyleId>{2D5ABB26-0587-4C30-8999-92F81FD0307C}</a:tableStyleId>
              </a:tblPr>
              <a:tblGrid>
                <a:gridCol w="804221">
                  <a:extLst>
                    <a:ext uri="{9D8B030D-6E8A-4147-A177-3AD203B41FA5}">
                      <a16:colId xmlns:a16="http://schemas.microsoft.com/office/drawing/2014/main" val="596506284"/>
                    </a:ext>
                  </a:extLst>
                </a:gridCol>
                <a:gridCol w="889768">
                  <a:extLst>
                    <a:ext uri="{9D8B030D-6E8A-4147-A177-3AD203B41FA5}">
                      <a16:colId xmlns:a16="http://schemas.microsoft.com/office/drawing/2014/main" val="2196568545"/>
                    </a:ext>
                  </a:extLst>
                </a:gridCol>
                <a:gridCol w="749554">
                  <a:extLst>
                    <a:ext uri="{9D8B030D-6E8A-4147-A177-3AD203B41FA5}">
                      <a16:colId xmlns:a16="http://schemas.microsoft.com/office/drawing/2014/main" val="868019433"/>
                    </a:ext>
                  </a:extLst>
                </a:gridCol>
              </a:tblGrid>
              <a:tr h="225361">
                <a:tc>
                  <a:txBody>
                    <a:bodyPr/>
                    <a:lstStyle/>
                    <a:p>
                      <a:pPr algn="ctr"/>
                      <a:r>
                        <a:rPr lang="en-US" sz="1200" b="1" dirty="0"/>
                        <a:t>K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2603542"/>
                  </a:ext>
                </a:extLst>
              </a:tr>
              <a:tr h="225361">
                <a:tc>
                  <a:txBody>
                    <a:bodyPr/>
                    <a:lstStyle/>
                    <a:p>
                      <a:pPr algn="ctr"/>
                      <a:r>
                        <a:rPr lang="en-US"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18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084080"/>
                  </a:ext>
                </a:extLst>
              </a:tr>
              <a:tr h="225361">
                <a:tc>
                  <a:txBody>
                    <a:bodyPr/>
                    <a:lstStyle/>
                    <a:p>
                      <a:pPr algn="ctr"/>
                      <a:r>
                        <a:rPr lang="en-US" sz="12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17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7820096"/>
                  </a:ext>
                </a:extLst>
              </a:tr>
              <a:tr h="225361">
                <a:tc>
                  <a:txBody>
                    <a:bodyPr/>
                    <a:lstStyle/>
                    <a:p>
                      <a:pPr algn="ctr"/>
                      <a:r>
                        <a:rPr lang="en-US" sz="12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18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450021"/>
                  </a:ext>
                </a:extLst>
              </a:tr>
              <a:tr h="225361">
                <a:tc>
                  <a:txBody>
                    <a:bodyPr/>
                    <a:lstStyle/>
                    <a:p>
                      <a:pPr algn="ctr"/>
                      <a:r>
                        <a:rPr lang="en-US" sz="1200"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33.8 %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16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3880397"/>
                  </a:ext>
                </a:extLst>
              </a:tr>
              <a:tr h="225361">
                <a:tc>
                  <a:txBody>
                    <a:bodyPr/>
                    <a:lstStyle/>
                    <a:p>
                      <a:pPr algn="ctr"/>
                      <a:r>
                        <a:rPr lang="en-US" sz="1200"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34.5 %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16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9171435"/>
                  </a:ext>
                </a:extLst>
              </a:tr>
            </a:tbl>
          </a:graphicData>
        </a:graphic>
      </p:graphicFrame>
      <p:sp>
        <p:nvSpPr>
          <p:cNvPr id="4" name="TextBox 3">
            <a:extLst>
              <a:ext uri="{FF2B5EF4-FFF2-40B4-BE49-F238E27FC236}">
                <a16:creationId xmlns:a16="http://schemas.microsoft.com/office/drawing/2014/main" id="{73E7A1FC-88B8-85EA-25B3-DA94D4F5198F}"/>
              </a:ext>
            </a:extLst>
          </p:cNvPr>
          <p:cNvSpPr txBox="1"/>
          <p:nvPr/>
        </p:nvSpPr>
        <p:spPr>
          <a:xfrm>
            <a:off x="9319838" y="1860336"/>
            <a:ext cx="1684051" cy="369332"/>
          </a:xfrm>
          <a:prstGeom prst="rect">
            <a:avLst/>
          </a:prstGeom>
          <a:noFill/>
        </p:spPr>
        <p:txBody>
          <a:bodyPr wrap="none" rtlCol="0">
            <a:spAutoFit/>
          </a:bodyPr>
          <a:lstStyle/>
          <a:p>
            <a:r>
              <a:rPr lang="en-GB" u="sng" dirty="0"/>
              <a:t>Euclidean KNN</a:t>
            </a:r>
            <a:endParaRPr lang="en-IN" u="sng" dirty="0"/>
          </a:p>
        </p:txBody>
      </p:sp>
      <p:sp>
        <p:nvSpPr>
          <p:cNvPr id="5" name="TextBox 4">
            <a:extLst>
              <a:ext uri="{FF2B5EF4-FFF2-40B4-BE49-F238E27FC236}">
                <a16:creationId xmlns:a16="http://schemas.microsoft.com/office/drawing/2014/main" id="{9CFB2DA3-D024-A8DA-0C99-A4DEFBE198A8}"/>
              </a:ext>
            </a:extLst>
          </p:cNvPr>
          <p:cNvSpPr txBox="1"/>
          <p:nvPr/>
        </p:nvSpPr>
        <p:spPr>
          <a:xfrm>
            <a:off x="9319839" y="4062761"/>
            <a:ext cx="1636410" cy="369332"/>
          </a:xfrm>
          <a:prstGeom prst="rect">
            <a:avLst/>
          </a:prstGeom>
          <a:noFill/>
        </p:spPr>
        <p:txBody>
          <a:bodyPr wrap="none" rtlCol="0">
            <a:spAutoFit/>
          </a:bodyPr>
          <a:lstStyle/>
          <a:p>
            <a:r>
              <a:rPr lang="en-GB" u="sng" dirty="0"/>
              <a:t>Fast DTW KNN</a:t>
            </a:r>
            <a:endParaRPr lang="en-IN" u="sng" dirty="0"/>
          </a:p>
        </p:txBody>
      </p:sp>
      <p:sp>
        <p:nvSpPr>
          <p:cNvPr id="6" name="Rectangle 5">
            <a:extLst>
              <a:ext uri="{FF2B5EF4-FFF2-40B4-BE49-F238E27FC236}">
                <a16:creationId xmlns:a16="http://schemas.microsoft.com/office/drawing/2014/main" id="{596C8F05-959B-ED4B-8C8E-9298208335E5}"/>
              </a:ext>
            </a:extLst>
          </p:cNvPr>
          <p:cNvSpPr/>
          <p:nvPr/>
        </p:nvSpPr>
        <p:spPr>
          <a:xfrm>
            <a:off x="241805" y="144139"/>
            <a:ext cx="2576924" cy="923330"/>
          </a:xfrm>
          <a:prstGeom prst="rect">
            <a:avLst/>
          </a:prstGeom>
          <a:noFill/>
        </p:spPr>
        <p:txBody>
          <a:bodyPr wrap="none" lIns="91440" tIns="45720" rIns="91440" bIns="45720">
            <a:spAutoFit/>
          </a:bodyPr>
          <a:lstStyle/>
          <a:p>
            <a:pPr algn="ctr"/>
            <a:r>
              <a:rPr lang="en-US" sz="5400" b="1" cap="none" spc="0" dirty="0">
                <a:ln w="0">
                  <a:solidFill>
                    <a:schemeClr val="accent6">
                      <a:lumMod val="50000"/>
                    </a:schemeClr>
                  </a:solidFill>
                </a:ln>
                <a:solidFill>
                  <a:schemeClr val="accent6">
                    <a:lumMod val="60000"/>
                    <a:lumOff val="40000"/>
                  </a:schemeClr>
                </a:solidFill>
                <a:effectLst>
                  <a:outerShdw blurRad="38100" dist="19050" dir="2700000" algn="tl" rotWithShape="0">
                    <a:schemeClr val="dk1">
                      <a:alpha val="40000"/>
                    </a:schemeClr>
                  </a:outerShdw>
                </a:effectLst>
              </a:rPr>
              <a:t>Results</a:t>
            </a:r>
          </a:p>
        </p:txBody>
      </p:sp>
      <p:sp>
        <p:nvSpPr>
          <p:cNvPr id="7" name="TextBox 6">
            <a:extLst>
              <a:ext uri="{FF2B5EF4-FFF2-40B4-BE49-F238E27FC236}">
                <a16:creationId xmlns:a16="http://schemas.microsoft.com/office/drawing/2014/main" id="{5C1607B7-2F92-7725-E97B-F79773A93811}"/>
              </a:ext>
            </a:extLst>
          </p:cNvPr>
          <p:cNvSpPr txBox="1"/>
          <p:nvPr/>
        </p:nvSpPr>
        <p:spPr>
          <a:xfrm>
            <a:off x="241805" y="1067469"/>
            <a:ext cx="8794040" cy="3416320"/>
          </a:xfrm>
          <a:prstGeom prst="rect">
            <a:avLst/>
          </a:prstGeom>
          <a:noFill/>
        </p:spPr>
        <p:txBody>
          <a:bodyPr wrap="square" rtlCol="0">
            <a:spAutoFit/>
          </a:bodyPr>
          <a:lstStyle/>
          <a:p>
            <a:pPr marL="285750" indent="-285750">
              <a:buFont typeface="Arial" panose="020B0604020202020204" pitchFamily="34" charset="0"/>
              <a:buChar char="•"/>
            </a:pPr>
            <a:r>
              <a:rPr lang="en-GB" b="1" dirty="0"/>
              <a:t>Computation Time</a:t>
            </a:r>
          </a:p>
          <a:p>
            <a:r>
              <a:rPr lang="en-GB" dirty="0"/>
              <a:t>Non-PySpark Implementation incomplete after 1 ½ days for Traditional DTW. </a:t>
            </a:r>
          </a:p>
          <a:p>
            <a:endParaRPr lang="en-GB" dirty="0"/>
          </a:p>
          <a:p>
            <a:r>
              <a:rPr lang="en-GB" dirty="0"/>
              <a:t>PySpark based Traditional DTW simply kept crashing.</a:t>
            </a:r>
          </a:p>
          <a:p>
            <a:endParaRPr lang="en-GB" dirty="0"/>
          </a:p>
          <a:p>
            <a:r>
              <a:rPr lang="en-GB" dirty="0"/>
              <a:t>Euclidean KNN is slow. Taking roughly 20-25 mins to evaluate the entire test data of 2000 samples.</a:t>
            </a:r>
          </a:p>
          <a:p>
            <a:endParaRPr lang="en-GB" dirty="0"/>
          </a:p>
          <a:p>
            <a:r>
              <a:rPr lang="en-GB" dirty="0"/>
              <a:t>Fast DTW is relatively faster, taking about 16-18 mins. 🏆</a:t>
            </a:r>
          </a:p>
          <a:p>
            <a:endParaRPr lang="en-GB" dirty="0"/>
          </a:p>
          <a:p>
            <a:pPr marL="285750" indent="-285750">
              <a:buFont typeface="Arial" panose="020B0604020202020204" pitchFamily="34" charset="0"/>
              <a:buChar char="•"/>
            </a:pPr>
            <a:r>
              <a:rPr lang="en-GB" b="1" dirty="0"/>
              <a:t>Accuracy</a:t>
            </a:r>
            <a:endParaRPr lang="en-IN" b="1" dirty="0"/>
          </a:p>
          <a:p>
            <a:r>
              <a:rPr lang="en-IN" dirty="0"/>
              <a:t>For different values of ‘k’ DTW yields higher accuracy with lower computational time.</a:t>
            </a:r>
          </a:p>
        </p:txBody>
      </p:sp>
      <p:sp>
        <p:nvSpPr>
          <p:cNvPr id="8" name="TextBox 7">
            <a:extLst>
              <a:ext uri="{FF2B5EF4-FFF2-40B4-BE49-F238E27FC236}">
                <a16:creationId xmlns:a16="http://schemas.microsoft.com/office/drawing/2014/main" id="{4EFE7824-8A55-36ED-A7C6-03D4BAF71BF9}"/>
              </a:ext>
            </a:extLst>
          </p:cNvPr>
          <p:cNvSpPr txBox="1"/>
          <p:nvPr/>
        </p:nvSpPr>
        <p:spPr>
          <a:xfrm>
            <a:off x="241805" y="4793388"/>
            <a:ext cx="8546314" cy="923330"/>
          </a:xfrm>
          <a:prstGeom prst="rect">
            <a:avLst/>
          </a:prstGeom>
          <a:noFill/>
        </p:spPr>
        <p:txBody>
          <a:bodyPr wrap="none" rtlCol="0">
            <a:spAutoFit/>
          </a:bodyPr>
          <a:lstStyle/>
          <a:p>
            <a:pPr marL="285750" indent="-285750">
              <a:buFont typeface="Arial" panose="020B0604020202020204" pitchFamily="34" charset="0"/>
              <a:buChar char="•"/>
            </a:pPr>
            <a:r>
              <a:rPr lang="en-GB" b="1" dirty="0"/>
              <a:t>Model 2 </a:t>
            </a:r>
            <a:r>
              <a:rPr lang="en-GB" dirty="0"/>
              <a:t>run-time was unstable ranging from 19 sec to 2 hrs yielding low accuracy.</a:t>
            </a:r>
          </a:p>
          <a:p>
            <a:r>
              <a:rPr lang="en-GB" dirty="0"/>
              <a:t>Thus, making it unreliable.</a:t>
            </a:r>
          </a:p>
          <a:p>
            <a:endParaRPr lang="en-IN" dirty="0"/>
          </a:p>
        </p:txBody>
      </p:sp>
    </p:spTree>
    <p:extLst>
      <p:ext uri="{BB962C8B-B14F-4D97-AF65-F5344CB8AC3E}">
        <p14:creationId xmlns:p14="http://schemas.microsoft.com/office/powerpoint/2010/main" val="242901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FB9301-BE6A-CF4B-8610-E19DB3C192E2}"/>
              </a:ext>
            </a:extLst>
          </p:cNvPr>
          <p:cNvSpPr/>
          <p:nvPr/>
        </p:nvSpPr>
        <p:spPr>
          <a:xfrm>
            <a:off x="413052" y="725572"/>
            <a:ext cx="5374798" cy="70577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kern="1200" cap="none" spc="0" dirty="0">
                <a:ln w="0">
                  <a:solidFill>
                    <a:schemeClr val="accent6">
                      <a:lumMod val="50000"/>
                    </a:schemeClr>
                  </a:solidFill>
                </a:ln>
                <a:solidFill>
                  <a:schemeClr val="accent6">
                    <a:lumMod val="60000"/>
                    <a:lumOff val="40000"/>
                  </a:schemeClr>
                </a:solidFill>
                <a:effectLst>
                  <a:outerShdw blurRad="38100" dist="19050" dir="2700000" algn="tl" rotWithShape="0">
                    <a:schemeClr val="dk1">
                      <a:alpha val="40000"/>
                    </a:schemeClr>
                  </a:outerShdw>
                </a:effectLst>
                <a:latin typeface="+mj-lt"/>
                <a:ea typeface="+mj-ea"/>
                <a:cs typeface="+mj-cs"/>
              </a:rPr>
              <a:t>Computational Efficiency </a:t>
            </a:r>
            <a:r>
              <a:rPr lang="en-GB" sz="3200" dirty="0">
                <a:solidFill>
                  <a:schemeClr val="accent6">
                    <a:lumMod val="60000"/>
                    <a:lumOff val="40000"/>
                  </a:schemeClr>
                </a:solidFill>
              </a:rPr>
              <a:t>🏆</a:t>
            </a:r>
          </a:p>
          <a:p>
            <a:pPr>
              <a:lnSpc>
                <a:spcPct val="90000"/>
              </a:lnSpc>
              <a:spcBef>
                <a:spcPct val="0"/>
              </a:spcBef>
              <a:spcAft>
                <a:spcPts val="600"/>
              </a:spcAft>
            </a:pPr>
            <a:endParaRPr lang="en-US" sz="3200" b="1" kern="1200" cap="none" spc="0" dirty="0">
              <a:ln w="0">
                <a:solidFill>
                  <a:schemeClr val="accent6">
                    <a:lumMod val="50000"/>
                  </a:schemeClr>
                </a:solidFill>
              </a:ln>
              <a:solidFill>
                <a:schemeClr val="accent6">
                  <a:lumMod val="60000"/>
                  <a:lumOff val="40000"/>
                </a:schemeClr>
              </a:solidFill>
              <a:effectLst>
                <a:outerShdw blurRad="38100" dist="19050" dir="2700000" algn="tl" rotWithShape="0">
                  <a:schemeClr val="dk1">
                    <a:alpha val="40000"/>
                  </a:schemeClr>
                </a:outerShdw>
              </a:effectLst>
              <a:latin typeface="+mj-lt"/>
              <a:ea typeface="+mj-ea"/>
              <a:cs typeface="+mj-cs"/>
            </a:endParaRPr>
          </a:p>
        </p:txBody>
      </p:sp>
      <p:sp>
        <p:nvSpPr>
          <p:cNvPr id="38" name="Oval 37">
            <a:extLst>
              <a:ext uri="{FF2B5EF4-FFF2-40B4-BE49-F238E27FC236}">
                <a16:creationId xmlns:a16="http://schemas.microsoft.com/office/drawing/2014/main" id="{C2A57823-52E6-EF53-158B-5FA1295757D6}"/>
              </a:ext>
            </a:extLst>
          </p:cNvPr>
          <p:cNvSpPr/>
          <p:nvPr/>
        </p:nvSpPr>
        <p:spPr>
          <a:xfrm>
            <a:off x="5309419" y="2320413"/>
            <a:ext cx="6735097" cy="4188542"/>
          </a:xfrm>
          <a:prstGeom prst="ellips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 name="Rectangle 19">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Oval 2">
            <a:extLst>
              <a:ext uri="{FF2B5EF4-FFF2-40B4-BE49-F238E27FC236}">
                <a16:creationId xmlns:a16="http://schemas.microsoft.com/office/drawing/2014/main" id="{1D978FD5-9A58-9807-4652-8753BB0CEC46}"/>
              </a:ext>
            </a:extLst>
          </p:cNvPr>
          <p:cNvSpPr/>
          <p:nvPr/>
        </p:nvSpPr>
        <p:spPr>
          <a:xfrm>
            <a:off x="6351640" y="4138322"/>
            <a:ext cx="1925965" cy="957317"/>
          </a:xfrm>
          <a:custGeom>
            <a:avLst/>
            <a:gdLst>
              <a:gd name="connsiteX0" fmla="*/ 0 w 1925965"/>
              <a:gd name="connsiteY0" fmla="*/ 478659 h 957317"/>
              <a:gd name="connsiteX1" fmla="*/ 962983 w 1925965"/>
              <a:gd name="connsiteY1" fmla="*/ 0 h 957317"/>
              <a:gd name="connsiteX2" fmla="*/ 1925966 w 1925965"/>
              <a:gd name="connsiteY2" fmla="*/ 478659 h 957317"/>
              <a:gd name="connsiteX3" fmla="*/ 962983 w 1925965"/>
              <a:gd name="connsiteY3" fmla="*/ 957318 h 957317"/>
              <a:gd name="connsiteX4" fmla="*/ 0 w 1925965"/>
              <a:gd name="connsiteY4" fmla="*/ 478659 h 957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965" h="957317" fill="none" extrusionOk="0">
                <a:moveTo>
                  <a:pt x="0" y="478659"/>
                </a:moveTo>
                <a:cubicBezTo>
                  <a:pt x="53200" y="195415"/>
                  <a:pt x="559516" y="15389"/>
                  <a:pt x="962983" y="0"/>
                </a:cubicBezTo>
                <a:cubicBezTo>
                  <a:pt x="1541687" y="29879"/>
                  <a:pt x="1953822" y="199619"/>
                  <a:pt x="1925966" y="478659"/>
                </a:cubicBezTo>
                <a:cubicBezTo>
                  <a:pt x="1834830" y="652785"/>
                  <a:pt x="1498844" y="932027"/>
                  <a:pt x="962983" y="957318"/>
                </a:cubicBezTo>
                <a:cubicBezTo>
                  <a:pt x="420495" y="945192"/>
                  <a:pt x="-63180" y="751647"/>
                  <a:pt x="0" y="478659"/>
                </a:cubicBezTo>
                <a:close/>
              </a:path>
              <a:path w="1925965" h="957317" stroke="0" extrusionOk="0">
                <a:moveTo>
                  <a:pt x="0" y="478659"/>
                </a:moveTo>
                <a:cubicBezTo>
                  <a:pt x="-75246" y="322936"/>
                  <a:pt x="490210" y="-33224"/>
                  <a:pt x="962983" y="0"/>
                </a:cubicBezTo>
                <a:cubicBezTo>
                  <a:pt x="1529731" y="-61676"/>
                  <a:pt x="1951028" y="242042"/>
                  <a:pt x="1925966" y="478659"/>
                </a:cubicBezTo>
                <a:cubicBezTo>
                  <a:pt x="1885996" y="747097"/>
                  <a:pt x="1540858" y="917513"/>
                  <a:pt x="962983" y="957318"/>
                </a:cubicBezTo>
                <a:cubicBezTo>
                  <a:pt x="424604" y="959709"/>
                  <a:pt x="51669" y="770197"/>
                  <a:pt x="0" y="478659"/>
                </a:cubicBezTo>
                <a:close/>
              </a:path>
            </a:pathLst>
          </a:custGeom>
          <a:solidFill>
            <a:schemeClr val="accent6">
              <a:lumMod val="20000"/>
              <a:lumOff val="80000"/>
            </a:schemeClr>
          </a:solidFill>
          <a:ln>
            <a:solidFill>
              <a:schemeClr val="tx1"/>
            </a:solidFill>
            <a:extLst>
              <a:ext uri="{C807C97D-BFC1-408E-A445-0C87EB9F89A2}">
                <ask:lineSketchStyleProps xmlns:ask="http://schemas.microsoft.com/office/drawing/2018/sketchyshapes" sd="126237540">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21208">
              <a:spcAft>
                <a:spcPts val="600"/>
              </a:spcAft>
            </a:pPr>
            <a:r>
              <a:rPr lang="en-GB" sz="2000" kern="1200">
                <a:solidFill>
                  <a:schemeClr val="accent6">
                    <a:lumMod val="50000"/>
                  </a:schemeClr>
                </a:solidFill>
                <a:latin typeface="+mn-lt"/>
                <a:ea typeface="+mn-ea"/>
                <a:cs typeface="+mn-cs"/>
              </a:rPr>
              <a:t>Euclidean KNN</a:t>
            </a:r>
            <a:endParaRPr lang="en-IN" sz="3600">
              <a:solidFill>
                <a:schemeClr val="accent6">
                  <a:lumMod val="50000"/>
                </a:schemeClr>
              </a:solidFill>
            </a:endParaRPr>
          </a:p>
        </p:txBody>
      </p:sp>
      <p:sp>
        <p:nvSpPr>
          <p:cNvPr id="4" name="Oval 3">
            <a:extLst>
              <a:ext uri="{FF2B5EF4-FFF2-40B4-BE49-F238E27FC236}">
                <a16:creationId xmlns:a16="http://schemas.microsoft.com/office/drawing/2014/main" id="{21F5891F-DEE8-26F7-7404-4D645C6F1F67}"/>
              </a:ext>
            </a:extLst>
          </p:cNvPr>
          <p:cNvSpPr/>
          <p:nvPr/>
        </p:nvSpPr>
        <p:spPr>
          <a:xfrm>
            <a:off x="9607099" y="4235460"/>
            <a:ext cx="1925965" cy="957317"/>
          </a:xfrm>
          <a:custGeom>
            <a:avLst/>
            <a:gdLst>
              <a:gd name="connsiteX0" fmla="*/ 0 w 1925965"/>
              <a:gd name="connsiteY0" fmla="*/ 478659 h 957317"/>
              <a:gd name="connsiteX1" fmla="*/ 962983 w 1925965"/>
              <a:gd name="connsiteY1" fmla="*/ 0 h 957317"/>
              <a:gd name="connsiteX2" fmla="*/ 1925966 w 1925965"/>
              <a:gd name="connsiteY2" fmla="*/ 478659 h 957317"/>
              <a:gd name="connsiteX3" fmla="*/ 962983 w 1925965"/>
              <a:gd name="connsiteY3" fmla="*/ 957318 h 957317"/>
              <a:gd name="connsiteX4" fmla="*/ 0 w 1925965"/>
              <a:gd name="connsiteY4" fmla="*/ 478659 h 957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965" h="957317" fill="none" extrusionOk="0">
                <a:moveTo>
                  <a:pt x="0" y="478659"/>
                </a:moveTo>
                <a:cubicBezTo>
                  <a:pt x="53751" y="85810"/>
                  <a:pt x="474166" y="-33202"/>
                  <a:pt x="962983" y="0"/>
                </a:cubicBezTo>
                <a:cubicBezTo>
                  <a:pt x="1430991" y="-38480"/>
                  <a:pt x="1930746" y="249668"/>
                  <a:pt x="1925966" y="478659"/>
                </a:cubicBezTo>
                <a:cubicBezTo>
                  <a:pt x="1816758" y="682590"/>
                  <a:pt x="1589068" y="962371"/>
                  <a:pt x="962983" y="957318"/>
                </a:cubicBezTo>
                <a:cubicBezTo>
                  <a:pt x="436174" y="977924"/>
                  <a:pt x="15163" y="745516"/>
                  <a:pt x="0" y="478659"/>
                </a:cubicBezTo>
                <a:close/>
              </a:path>
              <a:path w="1925965" h="957317" stroke="0" extrusionOk="0">
                <a:moveTo>
                  <a:pt x="0" y="478659"/>
                </a:moveTo>
                <a:cubicBezTo>
                  <a:pt x="-70064" y="110950"/>
                  <a:pt x="485936" y="-95924"/>
                  <a:pt x="962983" y="0"/>
                </a:cubicBezTo>
                <a:cubicBezTo>
                  <a:pt x="1546318" y="11447"/>
                  <a:pt x="1947836" y="275130"/>
                  <a:pt x="1925966" y="478659"/>
                </a:cubicBezTo>
                <a:cubicBezTo>
                  <a:pt x="1960168" y="741818"/>
                  <a:pt x="1394726" y="908344"/>
                  <a:pt x="962983" y="957318"/>
                </a:cubicBezTo>
                <a:cubicBezTo>
                  <a:pt x="420741" y="965884"/>
                  <a:pt x="41926" y="708001"/>
                  <a:pt x="0" y="478659"/>
                </a:cubicBezTo>
                <a:close/>
              </a:path>
            </a:pathLst>
          </a:custGeom>
          <a:solidFill>
            <a:schemeClr val="accent6">
              <a:lumMod val="20000"/>
              <a:lumOff val="80000"/>
            </a:schemeClr>
          </a:solidFill>
          <a:ln>
            <a:solidFill>
              <a:schemeClr val="tx1"/>
            </a:solidFill>
            <a:extLst>
              <a:ext uri="{C807C97D-BFC1-408E-A445-0C87EB9F89A2}">
                <ask:lineSketchStyleProps xmlns:ask="http://schemas.microsoft.com/office/drawing/2018/sketchyshapes" sd="116016510">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21208">
              <a:spcAft>
                <a:spcPts val="600"/>
              </a:spcAft>
            </a:pPr>
            <a:r>
              <a:rPr lang="en-GB" sz="2000" kern="1200">
                <a:solidFill>
                  <a:schemeClr val="accent6">
                    <a:lumMod val="50000"/>
                  </a:schemeClr>
                </a:solidFill>
                <a:latin typeface="+mn-lt"/>
                <a:ea typeface="+mn-ea"/>
                <a:cs typeface="+mn-cs"/>
              </a:rPr>
              <a:t>Fast DTW KNN</a:t>
            </a:r>
            <a:endParaRPr lang="en-IN" sz="3600">
              <a:solidFill>
                <a:schemeClr val="accent6">
                  <a:lumMod val="50000"/>
                </a:schemeClr>
              </a:solidFill>
            </a:endParaRPr>
          </a:p>
        </p:txBody>
      </p:sp>
      <p:cxnSp>
        <p:nvCxnSpPr>
          <p:cNvPr id="6" name="Connector: Curved 5">
            <a:extLst>
              <a:ext uri="{FF2B5EF4-FFF2-40B4-BE49-F238E27FC236}">
                <a16:creationId xmlns:a16="http://schemas.microsoft.com/office/drawing/2014/main" id="{8AF1D454-FC2C-4ABF-8CB4-1A57DD5C44B0}"/>
              </a:ext>
            </a:extLst>
          </p:cNvPr>
          <p:cNvCxnSpPr>
            <a:cxnSpLocks/>
            <a:stCxn id="3" idx="0"/>
            <a:endCxn id="4" idx="0"/>
          </p:cNvCxnSpPr>
          <p:nvPr/>
        </p:nvCxnSpPr>
        <p:spPr>
          <a:xfrm rot="16200000" flipH="1">
            <a:off x="8893783" y="2559162"/>
            <a:ext cx="97138" cy="3255459"/>
          </a:xfrm>
          <a:prstGeom prst="curvedConnector3">
            <a:avLst>
              <a:gd name="adj1" fmla="val -781923"/>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729A336-9AB0-EA5C-C874-3726260749E8}"/>
              </a:ext>
            </a:extLst>
          </p:cNvPr>
          <p:cNvSpPr txBox="1"/>
          <p:nvPr/>
        </p:nvSpPr>
        <p:spPr>
          <a:xfrm>
            <a:off x="8128487" y="3652372"/>
            <a:ext cx="1627730" cy="461665"/>
          </a:xfrm>
          <a:custGeom>
            <a:avLst/>
            <a:gdLst>
              <a:gd name="connsiteX0" fmla="*/ 0 w 1627730"/>
              <a:gd name="connsiteY0" fmla="*/ 0 h 461665"/>
              <a:gd name="connsiteX1" fmla="*/ 558854 w 1627730"/>
              <a:gd name="connsiteY1" fmla="*/ 0 h 461665"/>
              <a:gd name="connsiteX2" fmla="*/ 1133985 w 1627730"/>
              <a:gd name="connsiteY2" fmla="*/ 0 h 461665"/>
              <a:gd name="connsiteX3" fmla="*/ 1627730 w 1627730"/>
              <a:gd name="connsiteY3" fmla="*/ 0 h 461665"/>
              <a:gd name="connsiteX4" fmla="*/ 1627730 w 1627730"/>
              <a:gd name="connsiteY4" fmla="*/ 461665 h 461665"/>
              <a:gd name="connsiteX5" fmla="*/ 1068876 w 1627730"/>
              <a:gd name="connsiteY5" fmla="*/ 461665 h 461665"/>
              <a:gd name="connsiteX6" fmla="*/ 558854 w 1627730"/>
              <a:gd name="connsiteY6" fmla="*/ 461665 h 461665"/>
              <a:gd name="connsiteX7" fmla="*/ 0 w 1627730"/>
              <a:gd name="connsiteY7" fmla="*/ 461665 h 461665"/>
              <a:gd name="connsiteX8" fmla="*/ 0 w 1627730"/>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7730" h="461665" fill="none" extrusionOk="0">
                <a:moveTo>
                  <a:pt x="0" y="0"/>
                </a:moveTo>
                <a:cubicBezTo>
                  <a:pt x="217893" y="-15562"/>
                  <a:pt x="445446" y="57795"/>
                  <a:pt x="558854" y="0"/>
                </a:cubicBezTo>
                <a:cubicBezTo>
                  <a:pt x="672262" y="-57795"/>
                  <a:pt x="970593" y="5683"/>
                  <a:pt x="1133985" y="0"/>
                </a:cubicBezTo>
                <a:cubicBezTo>
                  <a:pt x="1297377" y="-5683"/>
                  <a:pt x="1477289" y="39117"/>
                  <a:pt x="1627730" y="0"/>
                </a:cubicBezTo>
                <a:cubicBezTo>
                  <a:pt x="1634824" y="167404"/>
                  <a:pt x="1578832" y="332394"/>
                  <a:pt x="1627730" y="461665"/>
                </a:cubicBezTo>
                <a:cubicBezTo>
                  <a:pt x="1476521" y="526311"/>
                  <a:pt x="1277121" y="448391"/>
                  <a:pt x="1068876" y="461665"/>
                </a:cubicBezTo>
                <a:cubicBezTo>
                  <a:pt x="860631" y="474939"/>
                  <a:pt x="734183" y="420550"/>
                  <a:pt x="558854" y="461665"/>
                </a:cubicBezTo>
                <a:cubicBezTo>
                  <a:pt x="383525" y="502780"/>
                  <a:pt x="265446" y="460458"/>
                  <a:pt x="0" y="461665"/>
                </a:cubicBezTo>
                <a:cubicBezTo>
                  <a:pt x="-28334" y="307021"/>
                  <a:pt x="40740" y="162595"/>
                  <a:pt x="0" y="0"/>
                </a:cubicBezTo>
                <a:close/>
              </a:path>
              <a:path w="1627730" h="461665" stroke="0" extrusionOk="0">
                <a:moveTo>
                  <a:pt x="0" y="0"/>
                </a:moveTo>
                <a:cubicBezTo>
                  <a:pt x="229219" y="-32597"/>
                  <a:pt x="381065" y="17641"/>
                  <a:pt x="542577" y="0"/>
                </a:cubicBezTo>
                <a:cubicBezTo>
                  <a:pt x="704089" y="-17641"/>
                  <a:pt x="893862" y="27460"/>
                  <a:pt x="1117708" y="0"/>
                </a:cubicBezTo>
                <a:cubicBezTo>
                  <a:pt x="1341554" y="-27460"/>
                  <a:pt x="1524058" y="1933"/>
                  <a:pt x="1627730" y="0"/>
                </a:cubicBezTo>
                <a:cubicBezTo>
                  <a:pt x="1671609" y="228356"/>
                  <a:pt x="1587084" y="301120"/>
                  <a:pt x="1627730" y="461665"/>
                </a:cubicBezTo>
                <a:cubicBezTo>
                  <a:pt x="1510193" y="466042"/>
                  <a:pt x="1350376" y="438239"/>
                  <a:pt x="1101431" y="461665"/>
                </a:cubicBezTo>
                <a:cubicBezTo>
                  <a:pt x="852486" y="485091"/>
                  <a:pt x="725750" y="443232"/>
                  <a:pt x="591409" y="461665"/>
                </a:cubicBezTo>
                <a:cubicBezTo>
                  <a:pt x="457068" y="480098"/>
                  <a:pt x="143653" y="395181"/>
                  <a:pt x="0" y="461665"/>
                </a:cubicBezTo>
                <a:cubicBezTo>
                  <a:pt x="-30626" y="271869"/>
                  <a:pt x="12575" y="221525"/>
                  <a:pt x="0" y="0"/>
                </a:cubicBezTo>
                <a:close/>
              </a:path>
            </a:pathLst>
          </a:custGeom>
          <a:solidFill>
            <a:schemeClr val="accent6">
              <a:lumMod val="20000"/>
              <a:lumOff val="80000"/>
            </a:schemeClr>
          </a:solidFill>
          <a:ln>
            <a:solidFill>
              <a:schemeClr val="tx1"/>
            </a:solidFill>
            <a:extLst>
              <a:ext uri="{C807C97D-BFC1-408E-A445-0C87EB9F89A2}">
                <ask:lineSketchStyleProps xmlns:ask="http://schemas.microsoft.com/office/drawing/2018/sketchyshapes" sd="241991216">
                  <a:prstGeom prst="rect">
                    <a:avLst/>
                  </a:prstGeom>
                  <ask:type>
                    <ask:lineSketchScribble/>
                  </ask:type>
                </ask:lineSketchStyleProps>
              </a:ext>
            </a:extLst>
          </a:ln>
        </p:spPr>
        <p:txBody>
          <a:bodyPr wrap="square" rtlCol="0">
            <a:spAutoFit/>
          </a:bodyPr>
          <a:lstStyle/>
          <a:p>
            <a:pPr algn="ctr" defTabSz="521208">
              <a:spcAft>
                <a:spcPts val="600"/>
              </a:spcAft>
            </a:pPr>
            <a:r>
              <a:rPr lang="en-GB" sz="1200" kern="1200" dirty="0">
                <a:solidFill>
                  <a:schemeClr val="tx1"/>
                </a:solidFill>
                <a:latin typeface="+mn-lt"/>
                <a:ea typeface="+mn-ea"/>
                <a:cs typeface="+mn-cs"/>
              </a:rPr>
              <a:t>40% Reduction in Computation</a:t>
            </a:r>
            <a:endParaRPr lang="en-IN" sz="2800" dirty="0"/>
          </a:p>
        </p:txBody>
      </p:sp>
      <p:sp>
        <p:nvSpPr>
          <p:cNvPr id="22" name="Oval 21">
            <a:extLst>
              <a:ext uri="{FF2B5EF4-FFF2-40B4-BE49-F238E27FC236}">
                <a16:creationId xmlns:a16="http://schemas.microsoft.com/office/drawing/2014/main" id="{1821AFEB-8824-9BD8-093D-FF6F9D48FA15}"/>
              </a:ext>
            </a:extLst>
          </p:cNvPr>
          <p:cNvSpPr/>
          <p:nvPr/>
        </p:nvSpPr>
        <p:spPr>
          <a:xfrm>
            <a:off x="796010" y="4089752"/>
            <a:ext cx="1925965" cy="957317"/>
          </a:xfrm>
          <a:custGeom>
            <a:avLst/>
            <a:gdLst>
              <a:gd name="connsiteX0" fmla="*/ 0 w 1925965"/>
              <a:gd name="connsiteY0" fmla="*/ 478659 h 957317"/>
              <a:gd name="connsiteX1" fmla="*/ 962983 w 1925965"/>
              <a:gd name="connsiteY1" fmla="*/ 0 h 957317"/>
              <a:gd name="connsiteX2" fmla="*/ 1925966 w 1925965"/>
              <a:gd name="connsiteY2" fmla="*/ 478659 h 957317"/>
              <a:gd name="connsiteX3" fmla="*/ 962983 w 1925965"/>
              <a:gd name="connsiteY3" fmla="*/ 957318 h 957317"/>
              <a:gd name="connsiteX4" fmla="*/ 0 w 1925965"/>
              <a:gd name="connsiteY4" fmla="*/ 478659 h 957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965" h="957317" fill="none" extrusionOk="0">
                <a:moveTo>
                  <a:pt x="0" y="478659"/>
                </a:moveTo>
                <a:cubicBezTo>
                  <a:pt x="53200" y="195415"/>
                  <a:pt x="559516" y="15389"/>
                  <a:pt x="962983" y="0"/>
                </a:cubicBezTo>
                <a:cubicBezTo>
                  <a:pt x="1541687" y="29879"/>
                  <a:pt x="1953822" y="199619"/>
                  <a:pt x="1925966" y="478659"/>
                </a:cubicBezTo>
                <a:cubicBezTo>
                  <a:pt x="1834830" y="652785"/>
                  <a:pt x="1498844" y="932027"/>
                  <a:pt x="962983" y="957318"/>
                </a:cubicBezTo>
                <a:cubicBezTo>
                  <a:pt x="420495" y="945192"/>
                  <a:pt x="-63180" y="751647"/>
                  <a:pt x="0" y="478659"/>
                </a:cubicBezTo>
                <a:close/>
              </a:path>
              <a:path w="1925965" h="957317" stroke="0" extrusionOk="0">
                <a:moveTo>
                  <a:pt x="0" y="478659"/>
                </a:moveTo>
                <a:cubicBezTo>
                  <a:pt x="-75246" y="322936"/>
                  <a:pt x="490210" y="-33224"/>
                  <a:pt x="962983" y="0"/>
                </a:cubicBezTo>
                <a:cubicBezTo>
                  <a:pt x="1529731" y="-61676"/>
                  <a:pt x="1951028" y="242042"/>
                  <a:pt x="1925966" y="478659"/>
                </a:cubicBezTo>
                <a:cubicBezTo>
                  <a:pt x="1885996" y="747097"/>
                  <a:pt x="1540858" y="917513"/>
                  <a:pt x="962983" y="957318"/>
                </a:cubicBezTo>
                <a:cubicBezTo>
                  <a:pt x="424604" y="959709"/>
                  <a:pt x="51669" y="770197"/>
                  <a:pt x="0" y="478659"/>
                </a:cubicBezTo>
                <a:close/>
              </a:path>
            </a:pathLst>
          </a:custGeom>
          <a:solidFill>
            <a:schemeClr val="accent6">
              <a:lumMod val="20000"/>
              <a:lumOff val="80000"/>
            </a:schemeClr>
          </a:solidFill>
          <a:ln>
            <a:solidFill>
              <a:schemeClr val="tx1"/>
            </a:solidFill>
            <a:extLst>
              <a:ext uri="{C807C97D-BFC1-408E-A445-0C87EB9F89A2}">
                <ask:lineSketchStyleProps xmlns:ask="http://schemas.microsoft.com/office/drawing/2018/sketchyshapes" sd="126237540">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21208">
              <a:spcAft>
                <a:spcPts val="600"/>
              </a:spcAft>
            </a:pPr>
            <a:r>
              <a:rPr lang="en-GB" sz="2000" dirty="0">
                <a:solidFill>
                  <a:schemeClr val="accent6">
                    <a:lumMod val="50000"/>
                  </a:schemeClr>
                </a:solidFill>
              </a:rPr>
              <a:t>Non PySpark</a:t>
            </a:r>
            <a:endParaRPr lang="en-IN" sz="3600" dirty="0">
              <a:solidFill>
                <a:schemeClr val="accent6">
                  <a:lumMod val="50000"/>
                </a:schemeClr>
              </a:solidFill>
            </a:endParaRPr>
          </a:p>
        </p:txBody>
      </p:sp>
      <p:cxnSp>
        <p:nvCxnSpPr>
          <p:cNvPr id="23" name="Connector: Curved 22">
            <a:extLst>
              <a:ext uri="{FF2B5EF4-FFF2-40B4-BE49-F238E27FC236}">
                <a16:creationId xmlns:a16="http://schemas.microsoft.com/office/drawing/2014/main" id="{18D651E8-C22A-E119-238C-E615CE238A18}"/>
              </a:ext>
            </a:extLst>
          </p:cNvPr>
          <p:cNvCxnSpPr>
            <a:cxnSpLocks/>
            <a:stCxn id="22" idx="0"/>
            <a:endCxn id="4" idx="0"/>
          </p:cNvCxnSpPr>
          <p:nvPr/>
        </p:nvCxnSpPr>
        <p:spPr>
          <a:xfrm rot="16200000" flipH="1">
            <a:off x="6091683" y="-242938"/>
            <a:ext cx="145708" cy="8811089"/>
          </a:xfrm>
          <a:prstGeom prst="curvedConnector3">
            <a:avLst>
              <a:gd name="adj1" fmla="val -1695415"/>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6D23F502-3266-DA61-C347-FE76E594898B}"/>
              </a:ext>
            </a:extLst>
          </p:cNvPr>
          <p:cNvSpPr txBox="1"/>
          <p:nvPr/>
        </p:nvSpPr>
        <p:spPr>
          <a:xfrm>
            <a:off x="2133600" y="3726426"/>
            <a:ext cx="1045479" cy="369332"/>
          </a:xfrm>
          <a:prstGeom prst="rect">
            <a:avLst/>
          </a:prstGeom>
          <a:noFill/>
        </p:spPr>
        <p:txBody>
          <a:bodyPr wrap="none" rtlCol="0">
            <a:spAutoFit/>
          </a:bodyPr>
          <a:lstStyle/>
          <a:p>
            <a:r>
              <a:rPr lang="en-GB" dirty="0"/>
              <a:t>1 ½ days</a:t>
            </a:r>
            <a:endParaRPr lang="en-IN" dirty="0"/>
          </a:p>
        </p:txBody>
      </p:sp>
      <p:sp>
        <p:nvSpPr>
          <p:cNvPr id="40" name="TextBox 39">
            <a:extLst>
              <a:ext uri="{FF2B5EF4-FFF2-40B4-BE49-F238E27FC236}">
                <a16:creationId xmlns:a16="http://schemas.microsoft.com/office/drawing/2014/main" id="{78603529-D599-5C73-22AB-D9158169503C}"/>
              </a:ext>
            </a:extLst>
          </p:cNvPr>
          <p:cNvSpPr txBox="1"/>
          <p:nvPr/>
        </p:nvSpPr>
        <p:spPr>
          <a:xfrm>
            <a:off x="10687117" y="3751747"/>
            <a:ext cx="968535" cy="369332"/>
          </a:xfrm>
          <a:prstGeom prst="rect">
            <a:avLst/>
          </a:prstGeom>
          <a:noFill/>
        </p:spPr>
        <p:txBody>
          <a:bodyPr wrap="none" rtlCol="0">
            <a:spAutoFit/>
          </a:bodyPr>
          <a:lstStyle/>
          <a:p>
            <a:r>
              <a:rPr lang="en-GB" dirty="0"/>
              <a:t>15 mins</a:t>
            </a:r>
            <a:endParaRPr lang="en-IN" dirty="0"/>
          </a:p>
        </p:txBody>
      </p:sp>
      <p:sp>
        <p:nvSpPr>
          <p:cNvPr id="41" name="TextBox 40">
            <a:extLst>
              <a:ext uri="{FF2B5EF4-FFF2-40B4-BE49-F238E27FC236}">
                <a16:creationId xmlns:a16="http://schemas.microsoft.com/office/drawing/2014/main" id="{F7D882FE-243E-D893-7858-A3CB4B1A4791}"/>
              </a:ext>
            </a:extLst>
          </p:cNvPr>
          <p:cNvSpPr txBox="1"/>
          <p:nvPr/>
        </p:nvSpPr>
        <p:spPr>
          <a:xfrm>
            <a:off x="6016489" y="3793274"/>
            <a:ext cx="968535" cy="369332"/>
          </a:xfrm>
          <a:prstGeom prst="rect">
            <a:avLst/>
          </a:prstGeom>
          <a:noFill/>
        </p:spPr>
        <p:txBody>
          <a:bodyPr wrap="none" rtlCol="0">
            <a:spAutoFit/>
          </a:bodyPr>
          <a:lstStyle/>
          <a:p>
            <a:r>
              <a:rPr lang="en-GB" dirty="0"/>
              <a:t>20 mins</a:t>
            </a:r>
            <a:endParaRPr lang="en-IN" dirty="0"/>
          </a:p>
        </p:txBody>
      </p:sp>
      <p:pic>
        <p:nvPicPr>
          <p:cNvPr id="42" name="Picture 41" descr="A black and orange logo&#10;&#10;Description automatically generated">
            <a:extLst>
              <a:ext uri="{FF2B5EF4-FFF2-40B4-BE49-F238E27FC236}">
                <a16:creationId xmlns:a16="http://schemas.microsoft.com/office/drawing/2014/main" id="{037A7684-0919-156E-08E5-6C2690872D77}"/>
              </a:ext>
            </a:extLst>
          </p:cNvPr>
          <p:cNvPicPr>
            <a:picLocks noChangeAspect="1"/>
          </p:cNvPicPr>
          <p:nvPr/>
        </p:nvPicPr>
        <p:blipFill rotWithShape="1">
          <a:blip r:embed="rId3">
            <a:extLst>
              <a:ext uri="{28A0092B-C50C-407E-A947-70E740481C1C}">
                <a14:useLocalDpi xmlns:a14="http://schemas.microsoft.com/office/drawing/2010/main" val="0"/>
              </a:ext>
            </a:extLst>
          </a:blip>
          <a:srcRect t="13177" b="24996"/>
          <a:stretch/>
        </p:blipFill>
        <p:spPr>
          <a:xfrm>
            <a:off x="7536339" y="5341608"/>
            <a:ext cx="2812026" cy="1018516"/>
          </a:xfrm>
          <a:prstGeom prst="rect">
            <a:avLst/>
          </a:prstGeom>
        </p:spPr>
      </p:pic>
    </p:spTree>
    <p:extLst>
      <p:ext uri="{BB962C8B-B14F-4D97-AF65-F5344CB8AC3E}">
        <p14:creationId xmlns:p14="http://schemas.microsoft.com/office/powerpoint/2010/main" val="452573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EC191E-F61B-79CA-7ADF-E6E7379D6EC4}"/>
              </a:ext>
            </a:extLst>
          </p:cNvPr>
          <p:cNvSpPr/>
          <p:nvPr/>
        </p:nvSpPr>
        <p:spPr>
          <a:xfrm>
            <a:off x="762001" y="1141711"/>
            <a:ext cx="3234466" cy="62809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0" cap="none" spc="0" dirty="0">
                <a:ln w="0"/>
                <a:effectLst>
                  <a:outerShdw blurRad="38100" dist="19050" dir="2700000" algn="tl" rotWithShape="0">
                    <a:schemeClr val="dk1">
                      <a:alpha val="40000"/>
                    </a:schemeClr>
                  </a:outerShdw>
                </a:effectLst>
                <a:latin typeface="+mj-lt"/>
                <a:ea typeface="+mj-ea"/>
                <a:cs typeface="+mj-cs"/>
              </a:rPr>
              <a:t>Future Works</a:t>
            </a:r>
          </a:p>
        </p:txBody>
      </p:sp>
      <p:cxnSp>
        <p:nvCxnSpPr>
          <p:cNvPr id="14" name="Straight Connector 13">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Close-up of using a drill with protective gloves">
            <a:extLst>
              <a:ext uri="{FF2B5EF4-FFF2-40B4-BE49-F238E27FC236}">
                <a16:creationId xmlns:a16="http://schemas.microsoft.com/office/drawing/2014/main" id="{E1F94E95-B883-4722-8256-EA9C4D5F799C}"/>
              </a:ext>
            </a:extLst>
          </p:cNvPr>
          <p:cNvPicPr>
            <a:picLocks noChangeAspect="1"/>
          </p:cNvPicPr>
          <p:nvPr/>
        </p:nvPicPr>
        <p:blipFill rotWithShape="1">
          <a:blip r:embed="rId3">
            <a:extLst>
              <a:ext uri="{28A0092B-C50C-407E-A947-70E740481C1C}">
                <a14:useLocalDpi xmlns:a14="http://schemas.microsoft.com/office/drawing/2010/main" val="0"/>
              </a:ext>
            </a:extLst>
          </a:blip>
          <a:srcRect l="18032" r="8224" b="-1"/>
          <a:stretch/>
        </p:blipFill>
        <p:spPr>
          <a:xfrm>
            <a:off x="4615543" y="10"/>
            <a:ext cx="7576458" cy="6857990"/>
          </a:xfrm>
          <a:prstGeom prst="rect">
            <a:avLst/>
          </a:prstGeom>
        </p:spPr>
      </p:pic>
      <p:sp>
        <p:nvSpPr>
          <p:cNvPr id="8" name="TextBox 7">
            <a:extLst>
              <a:ext uri="{FF2B5EF4-FFF2-40B4-BE49-F238E27FC236}">
                <a16:creationId xmlns:a16="http://schemas.microsoft.com/office/drawing/2014/main" id="{90A0DEDC-95E6-DBF6-9FDF-26C7A197410E}"/>
              </a:ext>
            </a:extLst>
          </p:cNvPr>
          <p:cNvSpPr txBox="1"/>
          <p:nvPr/>
        </p:nvSpPr>
        <p:spPr>
          <a:xfrm>
            <a:off x="639098" y="2172929"/>
            <a:ext cx="3746090" cy="41088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Exploring Non-Distance Metrics</a:t>
            </a:r>
          </a:p>
          <a:p>
            <a:pPr marL="285750" indent="-285750">
              <a:lnSpc>
                <a:spcPct val="150000"/>
              </a:lnSpc>
              <a:buFont typeface="Arial" panose="020B0604020202020204" pitchFamily="34" charset="0"/>
              <a:buChar char="•"/>
            </a:pPr>
            <a:r>
              <a:rPr lang="en-IN" dirty="0"/>
              <a:t>Integrating Feature Selection Techniques for Time Series Analysis</a:t>
            </a:r>
          </a:p>
          <a:p>
            <a:pPr marL="285750" indent="-285750">
              <a:lnSpc>
                <a:spcPct val="150000"/>
              </a:lnSpc>
              <a:buFont typeface="Arial" panose="020B0604020202020204" pitchFamily="34" charset="0"/>
              <a:buChar char="•"/>
            </a:pPr>
            <a:r>
              <a:rPr lang="en-IN" dirty="0"/>
              <a:t>Optimizing K Values for method 2</a:t>
            </a:r>
          </a:p>
          <a:p>
            <a:pPr marL="285750" indent="-285750">
              <a:lnSpc>
                <a:spcPct val="150000"/>
              </a:lnSpc>
              <a:buFont typeface="Arial" panose="020B0604020202020204" pitchFamily="34" charset="0"/>
              <a:buChar char="•"/>
            </a:pPr>
            <a:r>
              <a:rPr lang="en-IN" dirty="0"/>
              <a:t>Implementing Advanced Algorithms like Time Warped Edit Distance (TWE) and Minimum Snap Matching (MSM)</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96889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Models if molecules in science classroom">
            <a:extLst>
              <a:ext uri="{FF2B5EF4-FFF2-40B4-BE49-F238E27FC236}">
                <a16:creationId xmlns:a16="http://schemas.microsoft.com/office/drawing/2014/main" id="{70873EDA-C31E-4A89-694E-2B6409766652}"/>
              </a:ext>
            </a:extLst>
          </p:cNvPr>
          <p:cNvPicPr>
            <a:picLocks noChangeAspect="1"/>
          </p:cNvPicPr>
          <p:nvPr/>
        </p:nvPicPr>
        <p:blipFill rotWithShape="1">
          <a:blip r:embed="rId3">
            <a:alphaModFix amt="50000"/>
          </a:blip>
          <a:srcRect t="15709" r="-1" b="-1"/>
          <a:stretch/>
        </p:blipFill>
        <p:spPr>
          <a:xfrm>
            <a:off x="20" y="10"/>
            <a:ext cx="12188931" cy="6857990"/>
          </a:xfrm>
          <a:prstGeom prst="rect">
            <a:avLst/>
          </a:prstGeom>
        </p:spPr>
      </p:pic>
      <p:sp>
        <p:nvSpPr>
          <p:cNvPr id="2" name="TextBox 1">
            <a:extLst>
              <a:ext uri="{FF2B5EF4-FFF2-40B4-BE49-F238E27FC236}">
                <a16:creationId xmlns:a16="http://schemas.microsoft.com/office/drawing/2014/main" id="{672A36EF-B609-621D-9F5C-FD9CA408354C}"/>
              </a:ext>
            </a:extLst>
          </p:cNvPr>
          <p:cNvSpPr txBox="1"/>
          <p:nvPr/>
        </p:nvSpPr>
        <p:spPr>
          <a:xfrm>
            <a:off x="1527048" y="1124712"/>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100" b="1" dirty="0">
                <a:solidFill>
                  <a:schemeClr val="bg1"/>
                </a:solidFill>
                <a:latin typeface="+mj-lt"/>
                <a:ea typeface="+mj-ea"/>
                <a:cs typeface="+mj-cs"/>
              </a:rPr>
              <a:t>Thank you</a:t>
            </a:r>
          </a:p>
          <a:p>
            <a:pPr algn="ctr">
              <a:lnSpc>
                <a:spcPct val="90000"/>
              </a:lnSpc>
              <a:spcBef>
                <a:spcPct val="0"/>
              </a:spcBef>
              <a:spcAft>
                <a:spcPts val="600"/>
              </a:spcAft>
            </a:pPr>
            <a:endParaRPr lang="en-US" sz="3100" b="1" dirty="0">
              <a:solidFill>
                <a:schemeClr val="bg1"/>
              </a:solidFill>
              <a:latin typeface="+mj-lt"/>
              <a:ea typeface="+mj-ea"/>
              <a:cs typeface="+mj-cs"/>
            </a:endParaRPr>
          </a:p>
          <a:p>
            <a:pPr algn="ctr">
              <a:lnSpc>
                <a:spcPct val="90000"/>
              </a:lnSpc>
              <a:spcBef>
                <a:spcPct val="0"/>
              </a:spcBef>
              <a:spcAft>
                <a:spcPts val="600"/>
              </a:spcAft>
            </a:pPr>
            <a:r>
              <a:rPr lang="en-US" sz="3100" b="1" dirty="0">
                <a:solidFill>
                  <a:schemeClr val="bg1"/>
                </a:solidFill>
                <a:latin typeface="+mj-lt"/>
                <a:ea typeface="+mj-ea"/>
                <a:cs typeface="+mj-cs"/>
              </a:rPr>
              <a:t>Big Team 11</a:t>
            </a:r>
          </a:p>
          <a:p>
            <a:pPr algn="ctr">
              <a:lnSpc>
                <a:spcPct val="90000"/>
              </a:lnSpc>
              <a:spcBef>
                <a:spcPct val="0"/>
              </a:spcBef>
              <a:spcAft>
                <a:spcPts val="600"/>
              </a:spcAft>
            </a:pPr>
            <a:endParaRPr lang="en-US" sz="3100" b="1" dirty="0">
              <a:solidFill>
                <a:schemeClr val="bg1"/>
              </a:solidFill>
              <a:latin typeface="+mj-lt"/>
              <a:ea typeface="+mj-ea"/>
              <a:cs typeface="+mj-cs"/>
            </a:endParaRPr>
          </a:p>
          <a:p>
            <a:pPr algn="ctr">
              <a:lnSpc>
                <a:spcPct val="90000"/>
              </a:lnSpc>
              <a:spcBef>
                <a:spcPct val="0"/>
              </a:spcBef>
              <a:spcAft>
                <a:spcPts val="600"/>
              </a:spcAft>
            </a:pPr>
            <a:r>
              <a:rPr lang="en-US" sz="3100" b="1" dirty="0">
                <a:solidFill>
                  <a:schemeClr val="bg1"/>
                </a:solidFill>
                <a:latin typeface="+mj-lt"/>
                <a:ea typeface="+mj-ea"/>
                <a:cs typeface="+mj-cs"/>
              </a:rPr>
              <a:t>COMP4124 Big Data Learning &amp; Technologies</a:t>
            </a:r>
          </a:p>
        </p:txBody>
      </p:sp>
      <p:pic>
        <p:nvPicPr>
          <p:cNvPr id="3" name="Picture 2" descr="MINION, minion , birthday , celebration , animated - Free animated GIF -  PicMix">
            <a:extLst>
              <a:ext uri="{FF2B5EF4-FFF2-40B4-BE49-F238E27FC236}">
                <a16:creationId xmlns:a16="http://schemas.microsoft.com/office/drawing/2014/main" id="{CBF24E55-C402-9968-66FE-10758F3E4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8346" y="4796909"/>
            <a:ext cx="1405454" cy="140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02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D92355-BDDA-5C7E-A709-3F632A9E23DF}"/>
              </a:ext>
            </a:extLst>
          </p:cNvPr>
          <p:cNvSpPr>
            <a:spLocks/>
          </p:cNvSpPr>
          <p:nvPr/>
        </p:nvSpPr>
        <p:spPr>
          <a:xfrm>
            <a:off x="645064" y="525982"/>
            <a:ext cx="4282983" cy="12003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a:ln w="0"/>
                <a:solidFill>
                  <a:schemeClr val="tx1"/>
                </a:solidFill>
                <a:effectLst>
                  <a:outerShdw blurRad="38100" dist="19050" dir="2700000" algn="tl" rotWithShape="0">
                    <a:schemeClr val="dk1">
                      <a:alpha val="40000"/>
                    </a:schemeClr>
                  </a:outerShdw>
                </a:effectLst>
                <a:latin typeface="+mj-lt"/>
                <a:ea typeface="+mj-ea"/>
                <a:cs typeface="+mj-cs"/>
              </a:rPr>
              <a:t>How big is the data?</a:t>
            </a:r>
            <a:endParaRPr lang="en-US" sz="3600" b="0" kern="1200" cap="none" spc="0">
              <a:ln w="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2064" name="Rectangle 206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A1989-90D4-73FF-7096-CE5E054B9E45}"/>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dirty="0"/>
              <a:t>We have roughly +7000 time series for training and 3000 for testing (rows).</a:t>
            </a:r>
          </a:p>
          <a:p>
            <a:pPr marL="285750" indent="-228600">
              <a:lnSpc>
                <a:spcPct val="90000"/>
              </a:lnSpc>
              <a:spcAft>
                <a:spcPts val="600"/>
              </a:spcAft>
              <a:buFont typeface="Arial" panose="020B0604020202020204" pitchFamily="34" charset="0"/>
              <a:buChar char="•"/>
            </a:pPr>
            <a:r>
              <a:rPr lang="en-US" dirty="0"/>
              <a:t>561 time &amp; frequency domain variables (column).</a:t>
            </a:r>
          </a:p>
          <a:p>
            <a:pPr marL="285750" indent="-228600">
              <a:lnSpc>
                <a:spcPct val="90000"/>
              </a:lnSpc>
              <a:spcAft>
                <a:spcPts val="600"/>
              </a:spcAft>
              <a:buFont typeface="Arial" panose="020B0604020202020204" pitchFamily="34" charset="0"/>
              <a:buChar char="•"/>
            </a:pPr>
            <a:r>
              <a:rPr lang="en-US" dirty="0"/>
              <a:t>Tri-axial acceleration &amp; angular velocity from accelerometer &amp; gyroscope.</a:t>
            </a:r>
          </a:p>
        </p:txBody>
      </p:sp>
      <p:sp>
        <p:nvSpPr>
          <p:cNvPr id="2066" name="Rectangle 206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iger jumping off a cliff to a monster&#10;&#10;Description automatically generated">
            <a:extLst>
              <a:ext uri="{FF2B5EF4-FFF2-40B4-BE49-F238E27FC236}">
                <a16:creationId xmlns:a16="http://schemas.microsoft.com/office/drawing/2014/main" id="{38FE9FC6-EA2A-56F6-8B69-CEFD55C8107D}"/>
              </a:ext>
            </a:extLst>
          </p:cNvPr>
          <p:cNvPicPr>
            <a:picLocks noChangeAspect="1"/>
          </p:cNvPicPr>
          <p:nvPr/>
        </p:nvPicPr>
        <p:blipFill rotWithShape="1">
          <a:blip r:embed="rId3">
            <a:extLst>
              <a:ext uri="{28A0092B-C50C-407E-A947-70E740481C1C}">
                <a14:useLocalDpi xmlns:a14="http://schemas.microsoft.com/office/drawing/2010/main" val="0"/>
              </a:ext>
            </a:extLst>
          </a:blip>
          <a:srcRect b="13747"/>
          <a:stretch/>
        </p:blipFill>
        <p:spPr>
          <a:xfrm>
            <a:off x="6260600" y="609999"/>
            <a:ext cx="5057358" cy="5405131"/>
          </a:xfrm>
          <a:prstGeom prst="rect">
            <a:avLst/>
          </a:prstGeom>
        </p:spPr>
      </p:pic>
    </p:spTree>
    <p:extLst>
      <p:ext uri="{BB962C8B-B14F-4D97-AF65-F5344CB8AC3E}">
        <p14:creationId xmlns:p14="http://schemas.microsoft.com/office/powerpoint/2010/main" val="390565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65" name="Rectangle 5164">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7" name="Rectangle 516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9" name="Rectangle 516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dventurelandia — Magician Mickey (1937)">
            <a:extLst>
              <a:ext uri="{FF2B5EF4-FFF2-40B4-BE49-F238E27FC236}">
                <a16:creationId xmlns:a16="http://schemas.microsoft.com/office/drawing/2014/main" id="{0FC64711-9D72-925E-C3AE-078631A123D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6244" y="1117638"/>
            <a:ext cx="5628018" cy="4389854"/>
          </a:xfrm>
          <a:prstGeom prst="rect">
            <a:avLst/>
          </a:prstGeom>
          <a:noFill/>
          <a:ln>
            <a:solidFill>
              <a:schemeClr val="tx2">
                <a:lumMod val="50000"/>
                <a:lumOff val="50000"/>
              </a:schemeClr>
            </a:solidFill>
          </a:ln>
          <a:extLst>
            <a:ext uri="{909E8E84-426E-40DD-AFC4-6F175D3DCCD1}">
              <a14:hiddenFill xmlns:a14="http://schemas.microsoft.com/office/drawing/2010/main">
                <a:solidFill>
                  <a:srgbClr val="FFFFFF"/>
                </a:solidFill>
              </a14:hiddenFill>
            </a:ext>
          </a:extLst>
        </p:spPr>
      </p:pic>
      <p:sp>
        <p:nvSpPr>
          <p:cNvPr id="5171" name="Rectangle 517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B908EA8-8DA1-32CC-B832-D29F9F211921}"/>
              </a:ext>
            </a:extLst>
          </p:cNvPr>
          <p:cNvSpPr/>
          <p:nvPr/>
        </p:nvSpPr>
        <p:spPr>
          <a:xfrm>
            <a:off x="7239012" y="2031101"/>
            <a:ext cx="4282984" cy="351194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cap="none" spc="0" dirty="0">
                <a:ln w="10160">
                  <a:solidFill>
                    <a:schemeClr val="accent5"/>
                  </a:solidFill>
                  <a:prstDash val="solid"/>
                </a:ln>
                <a:effectLst>
                  <a:outerShdw blurRad="38100" dist="22860" dir="5400000" algn="tl" rotWithShape="0">
                    <a:srgbClr val="000000">
                      <a:alpha val="30000"/>
                    </a:srgbClr>
                  </a:outerShdw>
                </a:effectLst>
              </a:rPr>
              <a:t>What are we doing?</a:t>
            </a:r>
          </a:p>
          <a:p>
            <a:pPr marL="57150">
              <a:lnSpc>
                <a:spcPct val="90000"/>
              </a:lnSpc>
              <a:spcAft>
                <a:spcPts val="600"/>
              </a:spcAft>
            </a:pPr>
            <a:endParaRPr lang="en-US" dirty="0"/>
          </a:p>
          <a:p>
            <a:pPr marL="57150">
              <a:lnSpc>
                <a:spcPct val="90000"/>
              </a:lnSpc>
              <a:spcAft>
                <a:spcPts val="600"/>
              </a:spcAft>
            </a:pPr>
            <a:r>
              <a:rPr lang="en-US" dirty="0"/>
              <a:t>Building Big-Data solutions to increase computational efficiency for our classification algorithm.</a:t>
            </a:r>
          </a:p>
          <a:p>
            <a:pPr>
              <a:lnSpc>
                <a:spcPct val="90000"/>
              </a:lnSpc>
              <a:spcBef>
                <a:spcPct val="0"/>
              </a:spcBef>
              <a:spcAft>
                <a:spcPts val="600"/>
              </a:spcAft>
            </a:pPr>
            <a:endParaRPr lang="en-US" b="1" cap="none" spc="0" dirty="0">
              <a:ln w="10160">
                <a:solidFill>
                  <a:schemeClr val="accent5"/>
                </a:solidFill>
                <a:prstDash val="solid"/>
              </a:ln>
              <a:effectLst>
                <a:outerShdw blurRad="38100" dist="22860" dir="5400000" algn="tl" rotWithShape="0">
                  <a:srgbClr val="000000">
                    <a:alpha val="30000"/>
                  </a:srgbClr>
                </a:outerShdw>
              </a:effectLst>
            </a:endParaRPr>
          </a:p>
        </p:txBody>
      </p:sp>
      <p:sp>
        <p:nvSpPr>
          <p:cNvPr id="5173" name="Rectangle 517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hought Bubble: Cloud 3">
            <a:extLst>
              <a:ext uri="{FF2B5EF4-FFF2-40B4-BE49-F238E27FC236}">
                <a16:creationId xmlns:a16="http://schemas.microsoft.com/office/drawing/2014/main" id="{5E47DDA9-763C-FB07-8E75-106BF9371551}"/>
              </a:ext>
            </a:extLst>
          </p:cNvPr>
          <p:cNvSpPr/>
          <p:nvPr/>
        </p:nvSpPr>
        <p:spPr>
          <a:xfrm>
            <a:off x="890854" y="1622323"/>
            <a:ext cx="3513998" cy="1268361"/>
          </a:xfrm>
          <a:prstGeom prst="cloudCallout">
            <a:avLst>
              <a:gd name="adj1" fmla="val 11525"/>
              <a:gd name="adj2" fmla="val 7058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CDD2693-4080-CF2F-930D-57B6D2439624}"/>
              </a:ext>
            </a:extLst>
          </p:cNvPr>
          <p:cNvSpPr txBox="1"/>
          <p:nvPr/>
        </p:nvSpPr>
        <p:spPr>
          <a:xfrm rot="21235956">
            <a:off x="1401551" y="2065413"/>
            <a:ext cx="2492605" cy="369332"/>
          </a:xfrm>
          <a:prstGeom prst="rect">
            <a:avLst/>
          </a:prstGeom>
          <a:noFill/>
        </p:spPr>
        <p:txBody>
          <a:bodyPr wrap="none" rtlCol="0">
            <a:spAutoFit/>
          </a:bodyPr>
          <a:lstStyle/>
          <a:p>
            <a:r>
              <a:rPr lang="en-GB" b="1" dirty="0">
                <a:solidFill>
                  <a:schemeClr val="tx1">
                    <a:lumMod val="95000"/>
                    <a:lumOff val="5000"/>
                  </a:schemeClr>
                </a:solidFill>
              </a:rPr>
              <a:t>Reduce Waiting Time !</a:t>
            </a:r>
            <a:endParaRPr lang="en-IN" b="1" dirty="0">
              <a:solidFill>
                <a:schemeClr val="tx1">
                  <a:lumMod val="95000"/>
                  <a:lumOff val="5000"/>
                </a:schemeClr>
              </a:solidFill>
            </a:endParaRPr>
          </a:p>
        </p:txBody>
      </p:sp>
    </p:spTree>
    <p:extLst>
      <p:ext uri="{BB962C8B-B14F-4D97-AF65-F5344CB8AC3E}">
        <p14:creationId xmlns:p14="http://schemas.microsoft.com/office/powerpoint/2010/main" val="98316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What is big data and why is it important to business ? | by Nilimesh  Halder, PhD | Analyst's corner | Medium">
            <a:extLst>
              <a:ext uri="{FF2B5EF4-FFF2-40B4-BE49-F238E27FC236}">
                <a16:creationId xmlns:a16="http://schemas.microsoft.com/office/drawing/2014/main" id="{5F987D3A-3734-9179-E298-AC7FCAAC784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1708" r="11609"/>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3B23511-7255-75DD-A43A-D0F9DCC94286}"/>
              </a:ext>
            </a:extLst>
          </p:cNvPr>
          <p:cNvSpPr/>
          <p:nvPr/>
        </p:nvSpPr>
        <p:spPr>
          <a:xfrm>
            <a:off x="728663" y="1115219"/>
            <a:ext cx="5505449"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dirty="0">
                <a:ln w="0"/>
                <a:solidFill>
                  <a:schemeClr val="bg1"/>
                </a:solidFill>
                <a:effectLst>
                  <a:outerShdw blurRad="38100" dist="19050" dir="2700000" algn="tl" rotWithShape="0">
                    <a:schemeClr val="dk1">
                      <a:alpha val="40000"/>
                    </a:schemeClr>
                  </a:outerShdw>
                </a:effectLst>
                <a:latin typeface="+mj-lt"/>
                <a:ea typeface="+mj-ea"/>
                <a:cs typeface="+mj-cs"/>
              </a:rPr>
              <a:t>Why</a:t>
            </a:r>
            <a:r>
              <a:rPr lang="en-US" sz="5000" b="0" cap="none" spc="0" dirty="0">
                <a:ln w="0"/>
                <a:solidFill>
                  <a:schemeClr val="bg1"/>
                </a:solidFill>
                <a:effectLst>
                  <a:outerShdw blurRad="38100" dist="19050" dir="2700000" algn="tl" rotWithShape="0">
                    <a:schemeClr val="dk1">
                      <a:alpha val="40000"/>
                    </a:schemeClr>
                  </a:outerShdw>
                </a:effectLst>
                <a:latin typeface="+mj-lt"/>
                <a:ea typeface="+mj-ea"/>
                <a:cs typeface="+mj-cs"/>
              </a:rPr>
              <a:t> “Big Data” Problem?</a:t>
            </a:r>
          </a:p>
        </p:txBody>
      </p:sp>
      <p:sp>
        <p:nvSpPr>
          <p:cNvPr id="6" name="TextBox 5">
            <a:extLst>
              <a:ext uri="{FF2B5EF4-FFF2-40B4-BE49-F238E27FC236}">
                <a16:creationId xmlns:a16="http://schemas.microsoft.com/office/drawing/2014/main" id="{0B0088BA-E9DC-960E-9D5A-996016DF27E2}"/>
              </a:ext>
            </a:extLst>
          </p:cNvPr>
          <p:cNvSpPr txBox="1"/>
          <p:nvPr/>
        </p:nvSpPr>
        <p:spPr>
          <a:xfrm>
            <a:off x="728663" y="3902075"/>
            <a:ext cx="5505449" cy="1655762"/>
          </a:xfrm>
          <a:prstGeom prst="rect">
            <a:avLst/>
          </a:prstGeom>
        </p:spPr>
        <p:txBody>
          <a:bodyPr vert="horz" lIns="91440" tIns="45720" rIns="91440" bIns="45720" rtlCol="0">
            <a:normAutofit/>
          </a:bodyPr>
          <a:lstStyle/>
          <a:p>
            <a:pPr>
              <a:lnSpc>
                <a:spcPct val="90000"/>
              </a:lnSpc>
              <a:spcBef>
                <a:spcPts val="1000"/>
              </a:spcBef>
            </a:pPr>
            <a:r>
              <a:rPr lang="en-US" sz="2000" dirty="0">
                <a:solidFill>
                  <a:schemeClr val="bg1"/>
                </a:solidFill>
              </a:rPr>
              <a:t>~ 5 Vs of Big Data</a:t>
            </a:r>
          </a:p>
        </p:txBody>
      </p:sp>
      <p:cxnSp>
        <p:nvCxnSpPr>
          <p:cNvPr id="3085" name="Straight Connector 308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089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ed curtain with gold drapes">
            <a:extLst>
              <a:ext uri="{FF2B5EF4-FFF2-40B4-BE49-F238E27FC236}">
                <a16:creationId xmlns:a16="http://schemas.microsoft.com/office/drawing/2014/main" id="{9D66A3F9-980E-6303-79DB-666DC60048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612" y="0"/>
            <a:ext cx="12186387" cy="6858000"/>
          </a:xfrm>
          <a:prstGeom prst="rect">
            <a:avLst/>
          </a:prstGeom>
        </p:spPr>
      </p:pic>
      <p:graphicFrame>
        <p:nvGraphicFramePr>
          <p:cNvPr id="7" name="Diagram 6">
            <a:extLst>
              <a:ext uri="{FF2B5EF4-FFF2-40B4-BE49-F238E27FC236}">
                <a16:creationId xmlns:a16="http://schemas.microsoft.com/office/drawing/2014/main" id="{893EE382-2FC0-5AEE-6C3C-AEFB21E9826C}"/>
              </a:ext>
            </a:extLst>
          </p:cNvPr>
          <p:cNvGraphicFramePr/>
          <p:nvPr>
            <p:extLst>
              <p:ext uri="{D42A27DB-BD31-4B8C-83A1-F6EECF244321}">
                <p14:modId xmlns:p14="http://schemas.microsoft.com/office/powerpoint/2010/main" val="3957461694"/>
              </p:ext>
            </p:extLst>
          </p:nvPr>
        </p:nvGraphicFramePr>
        <p:xfrm>
          <a:off x="1186543" y="108857"/>
          <a:ext cx="9884227" cy="65749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6BE703FB-4904-82FC-864F-C1DD6BC271E9}"/>
              </a:ext>
            </a:extLst>
          </p:cNvPr>
          <p:cNvSpPr txBox="1"/>
          <p:nvPr/>
        </p:nvSpPr>
        <p:spPr>
          <a:xfrm>
            <a:off x="1525654" y="3755024"/>
            <a:ext cx="1610921" cy="2062103"/>
          </a:xfrm>
          <a:prstGeom prst="rect">
            <a:avLst/>
          </a:prstGeom>
          <a:noFill/>
        </p:spPr>
        <p:txBody>
          <a:bodyPr wrap="square" rtlCol="0">
            <a:spAutoFit/>
          </a:bodyPr>
          <a:lstStyle/>
          <a:p>
            <a:pPr marL="171450" indent="-171450">
              <a:buFont typeface="Arial" panose="020B0604020202020204" pitchFamily="34" charset="0"/>
              <a:buChar char="•"/>
            </a:pPr>
            <a:r>
              <a:rPr lang="en-GB" sz="1600" b="1" dirty="0">
                <a:solidFill>
                  <a:schemeClr val="bg1"/>
                </a:solidFill>
              </a:rPr>
              <a:t>High dimensional data</a:t>
            </a:r>
          </a:p>
          <a:p>
            <a:r>
              <a:rPr lang="en-GB" sz="1600" dirty="0">
                <a:solidFill>
                  <a:schemeClr val="bg1"/>
                </a:solidFill>
              </a:rPr>
              <a:t>(561 features)</a:t>
            </a:r>
          </a:p>
          <a:p>
            <a:endParaRPr lang="en-GB" sz="1600" dirty="0">
              <a:solidFill>
                <a:schemeClr val="bg1"/>
              </a:solidFill>
            </a:endParaRPr>
          </a:p>
          <a:p>
            <a:pPr marL="171450" indent="-171450">
              <a:buFont typeface="Arial" panose="020B0604020202020204" pitchFamily="34" charset="0"/>
              <a:buChar char="•"/>
            </a:pPr>
            <a:r>
              <a:rPr lang="en-GB" sz="1600" b="1" dirty="0">
                <a:solidFill>
                  <a:schemeClr val="bg1"/>
                </a:solidFill>
              </a:rPr>
              <a:t>Huge size</a:t>
            </a:r>
          </a:p>
          <a:p>
            <a:r>
              <a:rPr lang="en-GB" sz="1600" dirty="0">
                <a:solidFill>
                  <a:schemeClr val="bg1"/>
                </a:solidFill>
              </a:rPr>
              <a:t>(10,000 time series)</a:t>
            </a:r>
            <a:endParaRPr lang="en-IN" sz="1600" dirty="0">
              <a:solidFill>
                <a:schemeClr val="bg1"/>
              </a:solidFill>
            </a:endParaRPr>
          </a:p>
        </p:txBody>
      </p:sp>
      <p:sp>
        <p:nvSpPr>
          <p:cNvPr id="9" name="TextBox 8">
            <a:extLst>
              <a:ext uri="{FF2B5EF4-FFF2-40B4-BE49-F238E27FC236}">
                <a16:creationId xmlns:a16="http://schemas.microsoft.com/office/drawing/2014/main" id="{477AE7B4-ED3E-2BAE-EB1B-A7028819D64A}"/>
              </a:ext>
            </a:extLst>
          </p:cNvPr>
          <p:cNvSpPr txBox="1"/>
          <p:nvPr/>
        </p:nvSpPr>
        <p:spPr>
          <a:xfrm>
            <a:off x="3421749" y="3755024"/>
            <a:ext cx="1522346" cy="1569660"/>
          </a:xfrm>
          <a:prstGeom prst="rect">
            <a:avLst/>
          </a:prstGeom>
          <a:noFill/>
        </p:spPr>
        <p:txBody>
          <a:bodyPr wrap="square" rtlCol="0">
            <a:spAutoFit/>
          </a:bodyPr>
          <a:lstStyle/>
          <a:p>
            <a:pPr marL="171450" indent="-171450">
              <a:buFont typeface="Arial" panose="020B0604020202020204" pitchFamily="34" charset="0"/>
              <a:buChar char="•"/>
            </a:pPr>
            <a:r>
              <a:rPr lang="en-GB" sz="1600" b="1" dirty="0">
                <a:solidFill>
                  <a:schemeClr val="bg1"/>
                </a:solidFill>
              </a:rPr>
              <a:t>Frequency of data</a:t>
            </a:r>
          </a:p>
          <a:p>
            <a:r>
              <a:rPr lang="en-GB" sz="1600" dirty="0">
                <a:solidFill>
                  <a:schemeClr val="bg1"/>
                </a:solidFill>
              </a:rPr>
              <a:t>50 data points every second from one sensor</a:t>
            </a:r>
          </a:p>
        </p:txBody>
      </p:sp>
      <p:sp>
        <p:nvSpPr>
          <p:cNvPr id="10" name="TextBox 9">
            <a:extLst>
              <a:ext uri="{FF2B5EF4-FFF2-40B4-BE49-F238E27FC236}">
                <a16:creationId xmlns:a16="http://schemas.microsoft.com/office/drawing/2014/main" id="{5C6EDBD5-9A2D-AF7D-443F-ECFAC947C466}"/>
              </a:ext>
            </a:extLst>
          </p:cNvPr>
          <p:cNvSpPr txBox="1"/>
          <p:nvPr/>
        </p:nvSpPr>
        <p:spPr>
          <a:xfrm>
            <a:off x="5317842" y="3755025"/>
            <a:ext cx="1600604" cy="1815882"/>
          </a:xfrm>
          <a:prstGeom prst="rect">
            <a:avLst/>
          </a:prstGeom>
          <a:noFill/>
        </p:spPr>
        <p:txBody>
          <a:bodyPr wrap="square" rtlCol="0">
            <a:spAutoFit/>
          </a:bodyPr>
          <a:lstStyle/>
          <a:p>
            <a:pPr marL="171450" indent="-171450">
              <a:buFont typeface="Arial" panose="020B0604020202020204" pitchFamily="34" charset="0"/>
              <a:buChar char="•"/>
            </a:pPr>
            <a:r>
              <a:rPr lang="en-GB" sz="1600" b="1" dirty="0">
                <a:solidFill>
                  <a:schemeClr val="bg1"/>
                </a:solidFill>
              </a:rPr>
              <a:t>Unstructured data</a:t>
            </a:r>
          </a:p>
          <a:p>
            <a:r>
              <a:rPr lang="en-GB" sz="1600" dirty="0">
                <a:solidFill>
                  <a:schemeClr val="bg1"/>
                </a:solidFill>
              </a:rPr>
              <a:t>Text Files</a:t>
            </a:r>
          </a:p>
          <a:p>
            <a:endParaRPr lang="en-GB" sz="1600" dirty="0">
              <a:solidFill>
                <a:schemeClr val="bg1"/>
              </a:solidFill>
            </a:endParaRPr>
          </a:p>
          <a:p>
            <a:pPr marL="171450" indent="-171450">
              <a:buFont typeface="Arial" panose="020B0604020202020204" pitchFamily="34" charset="0"/>
              <a:buChar char="•"/>
            </a:pPr>
            <a:r>
              <a:rPr lang="en-IN" sz="1600" b="1" dirty="0">
                <a:solidFill>
                  <a:schemeClr val="bg1"/>
                </a:solidFill>
              </a:rPr>
              <a:t>Multiple Sources</a:t>
            </a:r>
          </a:p>
          <a:p>
            <a:r>
              <a:rPr lang="en-IN" sz="1600" dirty="0">
                <a:solidFill>
                  <a:schemeClr val="bg1"/>
                </a:solidFill>
              </a:rPr>
              <a:t>6 sensors.</a:t>
            </a:r>
          </a:p>
        </p:txBody>
      </p:sp>
      <p:sp>
        <p:nvSpPr>
          <p:cNvPr id="11" name="TextBox 10">
            <a:extLst>
              <a:ext uri="{FF2B5EF4-FFF2-40B4-BE49-F238E27FC236}">
                <a16:creationId xmlns:a16="http://schemas.microsoft.com/office/drawing/2014/main" id="{C7879B83-E0C5-F143-94F4-CB04F51A87C5}"/>
              </a:ext>
            </a:extLst>
          </p:cNvPr>
          <p:cNvSpPr txBox="1"/>
          <p:nvPr/>
        </p:nvSpPr>
        <p:spPr>
          <a:xfrm>
            <a:off x="7247907" y="3755024"/>
            <a:ext cx="1522346" cy="1077218"/>
          </a:xfrm>
          <a:prstGeom prst="rect">
            <a:avLst/>
          </a:prstGeom>
          <a:noFill/>
        </p:spPr>
        <p:txBody>
          <a:bodyPr wrap="square" rtlCol="0">
            <a:spAutoFit/>
          </a:bodyPr>
          <a:lstStyle/>
          <a:p>
            <a:pPr marL="171450" indent="-171450">
              <a:buFont typeface="Arial" panose="020B0604020202020204" pitchFamily="34" charset="0"/>
              <a:buChar char="•"/>
            </a:pPr>
            <a:r>
              <a:rPr lang="en-GB" sz="1600" b="1" dirty="0">
                <a:solidFill>
                  <a:schemeClr val="bg1"/>
                </a:solidFill>
              </a:rPr>
              <a:t>Noisy</a:t>
            </a:r>
          </a:p>
          <a:p>
            <a:r>
              <a:rPr lang="en-GB" sz="1600" dirty="0">
                <a:solidFill>
                  <a:schemeClr val="bg1"/>
                </a:solidFill>
              </a:rPr>
              <a:t>Sensor data might have noise.</a:t>
            </a:r>
            <a:endParaRPr lang="en-IN" sz="1600" dirty="0">
              <a:solidFill>
                <a:schemeClr val="bg1"/>
              </a:solidFill>
            </a:endParaRPr>
          </a:p>
        </p:txBody>
      </p:sp>
      <p:sp>
        <p:nvSpPr>
          <p:cNvPr id="12" name="TextBox 11">
            <a:extLst>
              <a:ext uri="{FF2B5EF4-FFF2-40B4-BE49-F238E27FC236}">
                <a16:creationId xmlns:a16="http://schemas.microsoft.com/office/drawing/2014/main" id="{C4738E37-9205-48E6-AA89-7D47B556965A}"/>
              </a:ext>
            </a:extLst>
          </p:cNvPr>
          <p:cNvSpPr txBox="1"/>
          <p:nvPr/>
        </p:nvSpPr>
        <p:spPr>
          <a:xfrm>
            <a:off x="9099713" y="3755024"/>
            <a:ext cx="1688029" cy="1323439"/>
          </a:xfrm>
          <a:prstGeom prst="rect">
            <a:avLst/>
          </a:prstGeom>
          <a:noFill/>
        </p:spPr>
        <p:txBody>
          <a:bodyPr wrap="square" rtlCol="0">
            <a:spAutoFit/>
          </a:bodyPr>
          <a:lstStyle/>
          <a:p>
            <a:pPr marL="171450" indent="-171450">
              <a:buFont typeface="Arial" panose="020B0604020202020204" pitchFamily="34" charset="0"/>
              <a:buChar char="•"/>
            </a:pPr>
            <a:r>
              <a:rPr lang="en-GB" sz="1600" b="1" dirty="0">
                <a:solidFill>
                  <a:schemeClr val="bg1"/>
                </a:solidFill>
              </a:rPr>
              <a:t>Health Care</a:t>
            </a:r>
          </a:p>
          <a:p>
            <a:pPr marL="171450" indent="-171450">
              <a:buFont typeface="Arial" panose="020B0604020202020204" pitchFamily="34" charset="0"/>
              <a:buChar char="•"/>
            </a:pPr>
            <a:r>
              <a:rPr lang="en-GB" sz="1600" b="1" dirty="0">
                <a:solidFill>
                  <a:schemeClr val="bg1"/>
                </a:solidFill>
              </a:rPr>
              <a:t>Elder-care support</a:t>
            </a:r>
          </a:p>
          <a:p>
            <a:pPr marL="171450" indent="-171450">
              <a:buFont typeface="Arial" panose="020B0604020202020204" pitchFamily="34" charset="0"/>
              <a:buChar char="•"/>
            </a:pPr>
            <a:r>
              <a:rPr lang="en-GB" sz="1600" b="1" dirty="0">
                <a:solidFill>
                  <a:schemeClr val="bg1"/>
                </a:solidFill>
              </a:rPr>
              <a:t>Rehabilitation Assistance</a:t>
            </a:r>
            <a:endParaRPr lang="en-IN" sz="1600" dirty="0">
              <a:solidFill>
                <a:schemeClr val="bg1"/>
              </a:solidFill>
            </a:endParaRPr>
          </a:p>
        </p:txBody>
      </p:sp>
      <p:sp>
        <p:nvSpPr>
          <p:cNvPr id="14" name="TextBox 13">
            <a:extLst>
              <a:ext uri="{FF2B5EF4-FFF2-40B4-BE49-F238E27FC236}">
                <a16:creationId xmlns:a16="http://schemas.microsoft.com/office/drawing/2014/main" id="{A03BDEE3-0FAF-2192-59B1-67E20D5D498C}"/>
              </a:ext>
            </a:extLst>
          </p:cNvPr>
          <p:cNvSpPr txBox="1"/>
          <p:nvPr/>
        </p:nvSpPr>
        <p:spPr>
          <a:xfrm>
            <a:off x="4896798" y="174171"/>
            <a:ext cx="2398404" cy="426848"/>
          </a:xfrm>
          <a:prstGeom prst="rect">
            <a:avLst/>
          </a:prstGeom>
          <a:noFill/>
        </p:spPr>
        <p:txBody>
          <a:bodyPr wrap="square">
            <a:spAutoFit/>
          </a:bodyPr>
          <a:lstStyle/>
          <a:p>
            <a:pPr>
              <a:lnSpc>
                <a:spcPct val="90000"/>
              </a:lnSpc>
              <a:spcBef>
                <a:spcPts val="1000"/>
              </a:spcBef>
            </a:pPr>
            <a:r>
              <a:rPr lang="en-US" sz="2400" b="1" dirty="0">
                <a:solidFill>
                  <a:srgbClr val="002060"/>
                </a:solidFill>
              </a:rPr>
              <a:t>5 Vs of Big Data</a:t>
            </a:r>
          </a:p>
        </p:txBody>
      </p:sp>
    </p:spTree>
    <p:extLst>
      <p:ext uri="{BB962C8B-B14F-4D97-AF65-F5344CB8AC3E}">
        <p14:creationId xmlns:p14="http://schemas.microsoft.com/office/powerpoint/2010/main" val="96657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print of a house&#10;&#10;Description automatically generated">
            <a:extLst>
              <a:ext uri="{FF2B5EF4-FFF2-40B4-BE49-F238E27FC236}">
                <a16:creationId xmlns:a16="http://schemas.microsoft.com/office/drawing/2014/main" id="{29A884D6-29A8-BCB3-ECBB-3F6E99558166}"/>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0014" r="-1" b="3436"/>
          <a:stretch/>
        </p:blipFill>
        <p:spPr>
          <a:xfrm>
            <a:off x="20" y="10"/>
            <a:ext cx="12188930" cy="6857990"/>
          </a:xfrm>
          <a:prstGeom prst="rect">
            <a:avLst/>
          </a:prstGeom>
        </p:spPr>
      </p:pic>
      <p:sp>
        <p:nvSpPr>
          <p:cNvPr id="2" name="Rectangle 1">
            <a:extLst>
              <a:ext uri="{FF2B5EF4-FFF2-40B4-BE49-F238E27FC236}">
                <a16:creationId xmlns:a16="http://schemas.microsoft.com/office/drawing/2014/main" id="{5A5B9D93-6840-CF77-E474-9961A1725B05}"/>
              </a:ext>
            </a:extLst>
          </p:cNvPr>
          <p:cNvSpPr/>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dirty="0">
                <a:ln w="0"/>
                <a:solidFill>
                  <a:schemeClr val="bg1"/>
                </a:solidFill>
                <a:effectLst>
                  <a:outerShdw blurRad="38100" dist="19050" dir="2700000" algn="tl" rotWithShape="0">
                    <a:schemeClr val="dk1">
                      <a:alpha val="40000"/>
                    </a:schemeClr>
                  </a:outerShdw>
                </a:effectLst>
                <a:latin typeface="+mj-lt"/>
                <a:ea typeface="+mj-ea"/>
                <a:cs typeface="+mj-cs"/>
              </a:rPr>
              <a:t>Structural Blueprint</a:t>
            </a:r>
            <a:endParaRPr lang="en-US" sz="6600" b="0" cap="none" spc="0" dirty="0">
              <a:ln w="0"/>
              <a:solidFill>
                <a:schemeClr val="bg1"/>
              </a:solidFill>
              <a:effectLst>
                <a:outerShdw blurRad="38100" dist="19050" dir="2700000" algn="tl" rotWithShape="0">
                  <a:schemeClr val="dk1">
                    <a:alpha val="40000"/>
                  </a:schemeClr>
                </a:outerShdw>
              </a:effectLst>
              <a:latin typeface="+mj-lt"/>
              <a:ea typeface="+mj-ea"/>
              <a:cs typeface="+mj-cs"/>
            </a:endParaRP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002060">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55120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print of a house&#10;&#10;Description automatically generated">
            <a:extLst>
              <a:ext uri="{FF2B5EF4-FFF2-40B4-BE49-F238E27FC236}">
                <a16:creationId xmlns:a16="http://schemas.microsoft.com/office/drawing/2014/main" id="{29A884D6-29A8-BCB3-ECBB-3F6E99558166}"/>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0014" r="-1" b="3436"/>
          <a:stretch/>
        </p:blipFill>
        <p:spPr>
          <a:xfrm>
            <a:off x="20" y="10"/>
            <a:ext cx="12188930" cy="6857990"/>
          </a:xfrm>
          <a:prstGeom prst="rect">
            <a:avLst/>
          </a:prstGeom>
        </p:spPr>
      </p:pic>
      <p:sp>
        <p:nvSpPr>
          <p:cNvPr id="16" name="sketchy line" hidden="1">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002060">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0AF0C13-D689-A0EE-DDAD-9597E871F180}"/>
              </a:ext>
            </a:extLst>
          </p:cNvPr>
          <p:cNvSpPr/>
          <p:nvPr/>
        </p:nvSpPr>
        <p:spPr>
          <a:xfrm>
            <a:off x="0" y="5448"/>
            <a:ext cx="3603171" cy="1017810"/>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6600" b="1" dirty="0">
                <a:ln w="0">
                  <a:solidFill>
                    <a:schemeClr val="tx1"/>
                  </a:solidFill>
                </a:ln>
                <a:solidFill>
                  <a:schemeClr val="bg1"/>
                </a:solidFill>
                <a:effectLst>
                  <a:outerShdw blurRad="38100" dist="19050" dir="2700000" algn="tl" rotWithShape="0">
                    <a:schemeClr val="dk1">
                      <a:alpha val="40000"/>
                    </a:schemeClr>
                  </a:outerShdw>
                </a:effectLst>
                <a:latin typeface="+mj-lt"/>
                <a:ea typeface="+mj-ea"/>
                <a:cs typeface="+mj-cs"/>
              </a:rPr>
              <a:t>Workflow</a:t>
            </a:r>
            <a:endPar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latin typeface="+mj-lt"/>
              <a:ea typeface="+mj-ea"/>
              <a:cs typeface="+mj-cs"/>
            </a:endParaRPr>
          </a:p>
        </p:txBody>
      </p:sp>
      <p:grpSp>
        <p:nvGrpSpPr>
          <p:cNvPr id="3" name="Group 2">
            <a:extLst>
              <a:ext uri="{FF2B5EF4-FFF2-40B4-BE49-F238E27FC236}">
                <a16:creationId xmlns:a16="http://schemas.microsoft.com/office/drawing/2014/main" id="{2A7199F0-2B6F-3CAE-8B9B-013D3A4D8893}"/>
              </a:ext>
            </a:extLst>
          </p:cNvPr>
          <p:cNvGrpSpPr/>
          <p:nvPr/>
        </p:nvGrpSpPr>
        <p:grpSpPr>
          <a:xfrm>
            <a:off x="361376" y="2283730"/>
            <a:ext cx="1638866" cy="887725"/>
            <a:chOff x="3005" y="2496648"/>
            <a:chExt cx="1275356" cy="703510"/>
          </a:xfrm>
        </p:grpSpPr>
        <p:sp>
          <p:nvSpPr>
            <p:cNvPr id="5" name="Rectangle: Rounded Corners 4">
              <a:extLst>
                <a:ext uri="{FF2B5EF4-FFF2-40B4-BE49-F238E27FC236}">
                  <a16:creationId xmlns:a16="http://schemas.microsoft.com/office/drawing/2014/main" id="{88B3716C-8473-89F5-92C7-1D9C8994C4D9}"/>
                </a:ext>
              </a:extLst>
            </p:cNvPr>
            <p:cNvSpPr/>
            <p:nvPr/>
          </p:nvSpPr>
          <p:spPr>
            <a:xfrm>
              <a:off x="3005" y="2496648"/>
              <a:ext cx="1275356" cy="70351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2400"/>
            </a:p>
          </p:txBody>
        </p:sp>
        <p:sp>
          <p:nvSpPr>
            <p:cNvPr id="6" name="Rectangle: Rounded Corners 4">
              <a:extLst>
                <a:ext uri="{FF2B5EF4-FFF2-40B4-BE49-F238E27FC236}">
                  <a16:creationId xmlns:a16="http://schemas.microsoft.com/office/drawing/2014/main" id="{90F3CA4F-FFE3-B8C5-DBDE-84B6FB026789}"/>
                </a:ext>
              </a:extLst>
            </p:cNvPr>
            <p:cNvSpPr txBox="1"/>
            <p:nvPr/>
          </p:nvSpPr>
          <p:spPr>
            <a:xfrm>
              <a:off x="3005" y="2496648"/>
              <a:ext cx="1275356" cy="4690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GB" sz="2000" kern="1200" dirty="0"/>
                <a:t>Data</a:t>
              </a:r>
              <a:endParaRPr lang="en-IN" sz="2400" kern="1200" dirty="0"/>
            </a:p>
          </p:txBody>
        </p:sp>
      </p:grpSp>
      <p:grpSp>
        <p:nvGrpSpPr>
          <p:cNvPr id="7" name="Group 6">
            <a:extLst>
              <a:ext uri="{FF2B5EF4-FFF2-40B4-BE49-F238E27FC236}">
                <a16:creationId xmlns:a16="http://schemas.microsoft.com/office/drawing/2014/main" id="{780150F2-7AD8-35E9-5880-DD5CCB10A890}"/>
              </a:ext>
            </a:extLst>
          </p:cNvPr>
          <p:cNvGrpSpPr/>
          <p:nvPr/>
        </p:nvGrpSpPr>
        <p:grpSpPr>
          <a:xfrm>
            <a:off x="681906" y="2732672"/>
            <a:ext cx="1541069" cy="887725"/>
            <a:chOff x="264223" y="2965655"/>
            <a:chExt cx="1275356" cy="1080000"/>
          </a:xfrm>
        </p:grpSpPr>
        <p:sp>
          <p:nvSpPr>
            <p:cNvPr id="8" name="Rectangle: Rounded Corners 7">
              <a:extLst>
                <a:ext uri="{FF2B5EF4-FFF2-40B4-BE49-F238E27FC236}">
                  <a16:creationId xmlns:a16="http://schemas.microsoft.com/office/drawing/2014/main" id="{C66A376F-17D6-A93C-7CAA-18C76A2AB94F}"/>
                </a:ext>
              </a:extLst>
            </p:cNvPr>
            <p:cNvSpPr/>
            <p:nvPr/>
          </p:nvSpPr>
          <p:spPr>
            <a:xfrm>
              <a:off x="264223" y="2965655"/>
              <a:ext cx="1275356" cy="1080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sz="2400"/>
            </a:p>
          </p:txBody>
        </p:sp>
        <p:sp>
          <p:nvSpPr>
            <p:cNvPr id="10" name="Rectangle: Rounded Corners 4">
              <a:extLst>
                <a:ext uri="{FF2B5EF4-FFF2-40B4-BE49-F238E27FC236}">
                  <a16:creationId xmlns:a16="http://schemas.microsoft.com/office/drawing/2014/main" id="{2F85F0C1-DA8A-7797-3BC3-F14F123BAB2E}"/>
                </a:ext>
              </a:extLst>
            </p:cNvPr>
            <p:cNvSpPr txBox="1"/>
            <p:nvPr/>
          </p:nvSpPr>
          <p:spPr>
            <a:xfrm>
              <a:off x="295855" y="2997287"/>
              <a:ext cx="1212092" cy="10167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t" anchorCtr="0">
              <a:noAutofit/>
            </a:bodyPr>
            <a:lstStyle/>
            <a:p>
              <a:pPr marL="0" lvl="1" algn="l" defTabSz="488950">
                <a:lnSpc>
                  <a:spcPct val="90000"/>
                </a:lnSpc>
                <a:spcBef>
                  <a:spcPct val="0"/>
                </a:spcBef>
                <a:spcAft>
                  <a:spcPct val="15000"/>
                </a:spcAft>
              </a:pPr>
              <a:r>
                <a:rPr lang="en-GB" sz="1600" kern="1200" dirty="0"/>
                <a:t>Unstructured Text Files</a:t>
              </a:r>
              <a:endParaRPr lang="en-IN" sz="1600" kern="1200" dirty="0"/>
            </a:p>
          </p:txBody>
        </p:sp>
      </p:grpSp>
      <p:grpSp>
        <p:nvGrpSpPr>
          <p:cNvPr id="11" name="Group 10">
            <a:extLst>
              <a:ext uri="{FF2B5EF4-FFF2-40B4-BE49-F238E27FC236}">
                <a16:creationId xmlns:a16="http://schemas.microsoft.com/office/drawing/2014/main" id="{7C8426F0-18AC-51DC-3BCB-BAC6CE12920E}"/>
              </a:ext>
            </a:extLst>
          </p:cNvPr>
          <p:cNvGrpSpPr/>
          <p:nvPr/>
        </p:nvGrpSpPr>
        <p:grpSpPr>
          <a:xfrm>
            <a:off x="2804139" y="2274604"/>
            <a:ext cx="1541069" cy="887725"/>
            <a:chOff x="2051720" y="2496648"/>
            <a:chExt cx="1275356" cy="703510"/>
          </a:xfrm>
        </p:grpSpPr>
        <p:sp>
          <p:nvSpPr>
            <p:cNvPr id="12" name="Rectangle: Rounded Corners 11">
              <a:extLst>
                <a:ext uri="{FF2B5EF4-FFF2-40B4-BE49-F238E27FC236}">
                  <a16:creationId xmlns:a16="http://schemas.microsoft.com/office/drawing/2014/main" id="{48747DF1-0295-C793-99E9-86D23CAE556D}"/>
                </a:ext>
              </a:extLst>
            </p:cNvPr>
            <p:cNvSpPr/>
            <p:nvPr/>
          </p:nvSpPr>
          <p:spPr>
            <a:xfrm>
              <a:off x="2051720" y="2496648"/>
              <a:ext cx="1275356" cy="70351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3" name="Rectangle: Rounded Corners 4">
              <a:extLst>
                <a:ext uri="{FF2B5EF4-FFF2-40B4-BE49-F238E27FC236}">
                  <a16:creationId xmlns:a16="http://schemas.microsoft.com/office/drawing/2014/main" id="{9570E4ED-24E2-A93E-F019-11EFF091254D}"/>
                </a:ext>
              </a:extLst>
            </p:cNvPr>
            <p:cNvSpPr txBox="1"/>
            <p:nvPr/>
          </p:nvSpPr>
          <p:spPr>
            <a:xfrm>
              <a:off x="2051720" y="2496648"/>
              <a:ext cx="1275356" cy="4690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GB" sz="1400" kern="1200" dirty="0"/>
                <a:t>Pre-processing</a:t>
              </a:r>
              <a:endParaRPr lang="en-IN" sz="1400" kern="1200" dirty="0"/>
            </a:p>
          </p:txBody>
        </p:sp>
      </p:grpSp>
      <p:grpSp>
        <p:nvGrpSpPr>
          <p:cNvPr id="17" name="Group 16">
            <a:extLst>
              <a:ext uri="{FF2B5EF4-FFF2-40B4-BE49-F238E27FC236}">
                <a16:creationId xmlns:a16="http://schemas.microsoft.com/office/drawing/2014/main" id="{7508E0B3-8429-C904-D36A-DC120FE4D9E8}"/>
              </a:ext>
            </a:extLst>
          </p:cNvPr>
          <p:cNvGrpSpPr/>
          <p:nvPr/>
        </p:nvGrpSpPr>
        <p:grpSpPr>
          <a:xfrm>
            <a:off x="3073732" y="2671336"/>
            <a:ext cx="1541069" cy="1045422"/>
            <a:chOff x="2312937" y="2965655"/>
            <a:chExt cx="1275356" cy="1080000"/>
          </a:xfrm>
        </p:grpSpPr>
        <p:sp>
          <p:nvSpPr>
            <p:cNvPr id="18" name="Rectangle: Rounded Corners 17">
              <a:extLst>
                <a:ext uri="{FF2B5EF4-FFF2-40B4-BE49-F238E27FC236}">
                  <a16:creationId xmlns:a16="http://schemas.microsoft.com/office/drawing/2014/main" id="{7AAE798B-5FB2-4267-30CE-CDD10EA5351E}"/>
                </a:ext>
              </a:extLst>
            </p:cNvPr>
            <p:cNvSpPr/>
            <p:nvPr/>
          </p:nvSpPr>
          <p:spPr>
            <a:xfrm>
              <a:off x="2312937" y="2965655"/>
              <a:ext cx="1275356" cy="1080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sz="1400"/>
            </a:p>
          </p:txBody>
        </p:sp>
        <p:sp>
          <p:nvSpPr>
            <p:cNvPr id="19" name="Rectangle: Rounded Corners 4">
              <a:extLst>
                <a:ext uri="{FF2B5EF4-FFF2-40B4-BE49-F238E27FC236}">
                  <a16:creationId xmlns:a16="http://schemas.microsoft.com/office/drawing/2014/main" id="{4C046B78-9A70-C225-A17D-1778938F23FD}"/>
                </a:ext>
              </a:extLst>
            </p:cNvPr>
            <p:cNvSpPr txBox="1"/>
            <p:nvPr/>
          </p:nvSpPr>
          <p:spPr>
            <a:xfrm>
              <a:off x="2344569" y="2997287"/>
              <a:ext cx="1212092" cy="10167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t" anchorCtr="0">
              <a:noAutofit/>
            </a:bodyPr>
            <a:lstStyle/>
            <a:p>
              <a:pPr marL="0" lvl="1" algn="l" defTabSz="488950">
                <a:lnSpc>
                  <a:spcPct val="90000"/>
                </a:lnSpc>
                <a:spcBef>
                  <a:spcPct val="0"/>
                </a:spcBef>
                <a:spcAft>
                  <a:spcPct val="15000"/>
                </a:spcAft>
              </a:pPr>
              <a:r>
                <a:rPr lang="en-GB" sz="1400" kern="1200" dirty="0"/>
                <a:t>Splitting, data type fix, labelling, SQL tables, vectorize</a:t>
              </a:r>
              <a:endParaRPr lang="en-IN" sz="1400" kern="1200" dirty="0"/>
            </a:p>
          </p:txBody>
        </p:sp>
      </p:grpSp>
      <p:grpSp>
        <p:nvGrpSpPr>
          <p:cNvPr id="20" name="Group 19">
            <a:extLst>
              <a:ext uri="{FF2B5EF4-FFF2-40B4-BE49-F238E27FC236}">
                <a16:creationId xmlns:a16="http://schemas.microsoft.com/office/drawing/2014/main" id="{7414BA29-C969-E0AF-BFE6-70AC4E9AE5DF}"/>
              </a:ext>
            </a:extLst>
          </p:cNvPr>
          <p:cNvGrpSpPr/>
          <p:nvPr/>
        </p:nvGrpSpPr>
        <p:grpSpPr>
          <a:xfrm>
            <a:off x="5141014" y="1316337"/>
            <a:ext cx="4389065" cy="4749183"/>
            <a:chOff x="3971015" y="2259701"/>
            <a:chExt cx="1275356" cy="703510"/>
          </a:xfrm>
        </p:grpSpPr>
        <p:sp>
          <p:nvSpPr>
            <p:cNvPr id="21" name="Rectangle: Rounded Corners 20">
              <a:extLst>
                <a:ext uri="{FF2B5EF4-FFF2-40B4-BE49-F238E27FC236}">
                  <a16:creationId xmlns:a16="http://schemas.microsoft.com/office/drawing/2014/main" id="{6E27B4AF-DC37-BC11-E9A1-B76134A72A4C}"/>
                </a:ext>
              </a:extLst>
            </p:cNvPr>
            <p:cNvSpPr/>
            <p:nvPr/>
          </p:nvSpPr>
          <p:spPr>
            <a:xfrm>
              <a:off x="3971015" y="2259701"/>
              <a:ext cx="1275356" cy="70351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400"/>
            </a:p>
          </p:txBody>
        </p:sp>
        <p:sp>
          <p:nvSpPr>
            <p:cNvPr id="22" name="Rectangle: Rounded Corners 4">
              <a:extLst>
                <a:ext uri="{FF2B5EF4-FFF2-40B4-BE49-F238E27FC236}">
                  <a16:creationId xmlns:a16="http://schemas.microsoft.com/office/drawing/2014/main" id="{E6F952F3-9477-5E3F-4F64-0AD1B49BCC02}"/>
                </a:ext>
              </a:extLst>
            </p:cNvPr>
            <p:cNvSpPr txBox="1"/>
            <p:nvPr/>
          </p:nvSpPr>
          <p:spPr>
            <a:xfrm>
              <a:off x="4404392" y="2261852"/>
              <a:ext cx="452183" cy="1034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GB" sz="2000" kern="1200" dirty="0"/>
                <a:t>Modelling</a:t>
              </a:r>
            </a:p>
            <a:p>
              <a:pPr marL="0" lvl="0" indent="0" algn="l" defTabSz="488950">
                <a:lnSpc>
                  <a:spcPct val="90000"/>
                </a:lnSpc>
                <a:spcBef>
                  <a:spcPct val="0"/>
                </a:spcBef>
                <a:spcAft>
                  <a:spcPct val="35000"/>
                </a:spcAft>
                <a:buNone/>
              </a:pPr>
              <a:endParaRPr lang="en-IN" sz="2000" kern="1200" dirty="0"/>
            </a:p>
          </p:txBody>
        </p:sp>
      </p:grpSp>
      <p:grpSp>
        <p:nvGrpSpPr>
          <p:cNvPr id="23" name="Group 22">
            <a:extLst>
              <a:ext uri="{FF2B5EF4-FFF2-40B4-BE49-F238E27FC236}">
                <a16:creationId xmlns:a16="http://schemas.microsoft.com/office/drawing/2014/main" id="{34A17424-5E62-867A-E2CA-C3A0D30D6D2D}"/>
              </a:ext>
            </a:extLst>
          </p:cNvPr>
          <p:cNvGrpSpPr/>
          <p:nvPr/>
        </p:nvGrpSpPr>
        <p:grpSpPr>
          <a:xfrm>
            <a:off x="5816699" y="1899412"/>
            <a:ext cx="3060000" cy="2896378"/>
            <a:chOff x="4412450" y="3088546"/>
            <a:chExt cx="1346032" cy="1055819"/>
          </a:xfrm>
        </p:grpSpPr>
        <p:sp>
          <p:nvSpPr>
            <p:cNvPr id="24" name="Rectangle: Rounded Corners 23">
              <a:extLst>
                <a:ext uri="{FF2B5EF4-FFF2-40B4-BE49-F238E27FC236}">
                  <a16:creationId xmlns:a16="http://schemas.microsoft.com/office/drawing/2014/main" id="{92858A98-7074-2415-9114-B2D53B3C2782}"/>
                </a:ext>
              </a:extLst>
            </p:cNvPr>
            <p:cNvSpPr/>
            <p:nvPr/>
          </p:nvSpPr>
          <p:spPr>
            <a:xfrm>
              <a:off x="4412450" y="3088546"/>
              <a:ext cx="1275356" cy="536835"/>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sz="1400"/>
            </a:p>
          </p:txBody>
        </p:sp>
        <p:sp>
          <p:nvSpPr>
            <p:cNvPr id="25" name="Rectangle: Rounded Corners 4">
              <a:extLst>
                <a:ext uri="{FF2B5EF4-FFF2-40B4-BE49-F238E27FC236}">
                  <a16:creationId xmlns:a16="http://schemas.microsoft.com/office/drawing/2014/main" id="{3C0D04D6-2EE2-5589-C781-226F1D9656EE}"/>
                </a:ext>
              </a:extLst>
            </p:cNvPr>
            <p:cNvSpPr txBox="1"/>
            <p:nvPr/>
          </p:nvSpPr>
          <p:spPr>
            <a:xfrm>
              <a:off x="4428173" y="3104270"/>
              <a:ext cx="1330309" cy="10400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t" anchorCtr="0">
              <a:noAutofit/>
            </a:bodyPr>
            <a:lstStyle/>
            <a:p>
              <a:pPr marL="0" lvl="1" algn="l" defTabSz="488950">
                <a:lnSpc>
                  <a:spcPct val="90000"/>
                </a:lnSpc>
                <a:spcBef>
                  <a:spcPct val="0"/>
                </a:spcBef>
                <a:spcAft>
                  <a:spcPct val="15000"/>
                </a:spcAft>
              </a:pPr>
              <a:r>
                <a:rPr lang="en-GB" sz="1400" kern="1200" dirty="0"/>
                <a:t>Model 1 – Divide &amp; Conquer</a:t>
              </a:r>
            </a:p>
            <a:p>
              <a:pPr marL="0" lvl="1" algn="l" defTabSz="488950">
                <a:lnSpc>
                  <a:spcPct val="90000"/>
                </a:lnSpc>
                <a:spcBef>
                  <a:spcPct val="0"/>
                </a:spcBef>
                <a:spcAft>
                  <a:spcPct val="15000"/>
                </a:spcAft>
              </a:pPr>
              <a:endParaRPr lang="en-GB" sz="1400" kern="1200" dirty="0"/>
            </a:p>
            <a:p>
              <a:pPr marL="57150" lvl="1" indent="-57150" algn="l" defTabSz="488950">
                <a:lnSpc>
                  <a:spcPct val="90000"/>
                </a:lnSpc>
                <a:spcBef>
                  <a:spcPct val="0"/>
                </a:spcBef>
                <a:spcAft>
                  <a:spcPct val="15000"/>
                </a:spcAft>
                <a:buChar char="•"/>
              </a:pPr>
              <a:r>
                <a:rPr lang="en-GB" sz="1400" kern="1200" dirty="0"/>
                <a:t> Euclidean KNN</a:t>
              </a:r>
              <a:endParaRPr lang="en-IN" sz="1400" kern="1200" dirty="0"/>
            </a:p>
            <a:p>
              <a:pPr marL="57150" lvl="1" indent="-57150" algn="l" defTabSz="488950">
                <a:lnSpc>
                  <a:spcPct val="90000"/>
                </a:lnSpc>
                <a:spcBef>
                  <a:spcPct val="0"/>
                </a:spcBef>
                <a:spcAft>
                  <a:spcPct val="15000"/>
                </a:spcAft>
                <a:buChar char="•"/>
              </a:pPr>
              <a:r>
                <a:rPr lang="en-GB" sz="1400" kern="1200" dirty="0"/>
                <a:t> Fast-DTW KNN</a:t>
              </a:r>
              <a:endParaRPr lang="en-IN" sz="1400" kern="1200" dirty="0"/>
            </a:p>
          </p:txBody>
        </p:sp>
      </p:grpSp>
      <p:grpSp>
        <p:nvGrpSpPr>
          <p:cNvPr id="28" name="Group 27">
            <a:extLst>
              <a:ext uri="{FF2B5EF4-FFF2-40B4-BE49-F238E27FC236}">
                <a16:creationId xmlns:a16="http://schemas.microsoft.com/office/drawing/2014/main" id="{E758061A-E892-3602-8BB1-4EE37CF4490C}"/>
              </a:ext>
            </a:extLst>
          </p:cNvPr>
          <p:cNvGrpSpPr/>
          <p:nvPr/>
        </p:nvGrpSpPr>
        <p:grpSpPr>
          <a:xfrm>
            <a:off x="5852601" y="3736028"/>
            <a:ext cx="3060000" cy="2754498"/>
            <a:chOff x="4412450" y="3088546"/>
            <a:chExt cx="1346032" cy="1055819"/>
          </a:xfrm>
        </p:grpSpPr>
        <p:sp>
          <p:nvSpPr>
            <p:cNvPr id="29" name="Rectangle: Rounded Corners 28">
              <a:extLst>
                <a:ext uri="{FF2B5EF4-FFF2-40B4-BE49-F238E27FC236}">
                  <a16:creationId xmlns:a16="http://schemas.microsoft.com/office/drawing/2014/main" id="{63E35A98-A201-A95B-426B-85E21F41235C}"/>
                </a:ext>
              </a:extLst>
            </p:cNvPr>
            <p:cNvSpPr/>
            <p:nvPr/>
          </p:nvSpPr>
          <p:spPr>
            <a:xfrm>
              <a:off x="4412450" y="3088546"/>
              <a:ext cx="1275356" cy="536835"/>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sz="1400"/>
            </a:p>
          </p:txBody>
        </p:sp>
        <p:sp>
          <p:nvSpPr>
            <p:cNvPr id="30" name="Rectangle: Rounded Corners 4">
              <a:extLst>
                <a:ext uri="{FF2B5EF4-FFF2-40B4-BE49-F238E27FC236}">
                  <a16:creationId xmlns:a16="http://schemas.microsoft.com/office/drawing/2014/main" id="{EF79AD86-E3C7-EB04-C769-E13B90D69D19}"/>
                </a:ext>
              </a:extLst>
            </p:cNvPr>
            <p:cNvSpPr txBox="1"/>
            <p:nvPr/>
          </p:nvSpPr>
          <p:spPr>
            <a:xfrm>
              <a:off x="4428173" y="3104270"/>
              <a:ext cx="1330309" cy="10400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t" anchorCtr="0">
              <a:noAutofit/>
            </a:bodyPr>
            <a:lstStyle/>
            <a:p>
              <a:pPr marL="0" lvl="1" algn="l" defTabSz="488950">
                <a:lnSpc>
                  <a:spcPct val="90000"/>
                </a:lnSpc>
                <a:spcBef>
                  <a:spcPct val="0"/>
                </a:spcBef>
                <a:spcAft>
                  <a:spcPct val="15000"/>
                </a:spcAft>
              </a:pPr>
              <a:r>
                <a:rPr lang="en-GB" sz="1400" kern="1200" dirty="0"/>
                <a:t>Model 2 – Broadcasting</a:t>
              </a:r>
            </a:p>
            <a:p>
              <a:pPr marL="0" lvl="1" algn="l" defTabSz="488950">
                <a:lnSpc>
                  <a:spcPct val="90000"/>
                </a:lnSpc>
                <a:spcBef>
                  <a:spcPct val="0"/>
                </a:spcBef>
                <a:spcAft>
                  <a:spcPct val="15000"/>
                </a:spcAft>
              </a:pPr>
              <a:endParaRPr lang="en-GB" sz="1400" kern="1200" dirty="0"/>
            </a:p>
            <a:p>
              <a:pPr marL="57150" lvl="1" indent="-57150" algn="l" defTabSz="488950">
                <a:lnSpc>
                  <a:spcPct val="90000"/>
                </a:lnSpc>
                <a:spcBef>
                  <a:spcPct val="0"/>
                </a:spcBef>
                <a:spcAft>
                  <a:spcPct val="15000"/>
                </a:spcAft>
                <a:buChar char="•"/>
              </a:pPr>
              <a:r>
                <a:rPr lang="en-GB" sz="1400" kern="1200" dirty="0"/>
                <a:t> Fast-DTW KNN</a:t>
              </a:r>
              <a:endParaRPr lang="en-IN" sz="1400" kern="1200" dirty="0"/>
            </a:p>
          </p:txBody>
        </p:sp>
      </p:grpSp>
      <p:grpSp>
        <p:nvGrpSpPr>
          <p:cNvPr id="31" name="Group 30">
            <a:extLst>
              <a:ext uri="{FF2B5EF4-FFF2-40B4-BE49-F238E27FC236}">
                <a16:creationId xmlns:a16="http://schemas.microsoft.com/office/drawing/2014/main" id="{97601CEF-B587-B6F4-6DF9-3AD84EED9CFB}"/>
              </a:ext>
            </a:extLst>
          </p:cNvPr>
          <p:cNvGrpSpPr/>
          <p:nvPr/>
        </p:nvGrpSpPr>
        <p:grpSpPr>
          <a:xfrm>
            <a:off x="10289555" y="2463128"/>
            <a:ext cx="1541069" cy="887725"/>
            <a:chOff x="9031827" y="2567639"/>
            <a:chExt cx="1275356" cy="703510"/>
          </a:xfrm>
        </p:grpSpPr>
        <p:sp>
          <p:nvSpPr>
            <p:cNvPr id="32" name="Rectangle: Rounded Corners 31">
              <a:extLst>
                <a:ext uri="{FF2B5EF4-FFF2-40B4-BE49-F238E27FC236}">
                  <a16:creationId xmlns:a16="http://schemas.microsoft.com/office/drawing/2014/main" id="{5A42B18D-F205-30EE-0DC6-853DD6926645}"/>
                </a:ext>
              </a:extLst>
            </p:cNvPr>
            <p:cNvSpPr/>
            <p:nvPr/>
          </p:nvSpPr>
          <p:spPr>
            <a:xfrm>
              <a:off x="9031827" y="2567639"/>
              <a:ext cx="1275356" cy="70351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400"/>
            </a:p>
          </p:txBody>
        </p:sp>
        <p:sp>
          <p:nvSpPr>
            <p:cNvPr id="33" name="Rectangle: Rounded Corners 4">
              <a:extLst>
                <a:ext uri="{FF2B5EF4-FFF2-40B4-BE49-F238E27FC236}">
                  <a16:creationId xmlns:a16="http://schemas.microsoft.com/office/drawing/2014/main" id="{4D87273C-30D6-A5E7-98AA-28B6838793FA}"/>
                </a:ext>
              </a:extLst>
            </p:cNvPr>
            <p:cNvSpPr txBox="1"/>
            <p:nvPr/>
          </p:nvSpPr>
          <p:spPr>
            <a:xfrm>
              <a:off x="9031827" y="2567639"/>
              <a:ext cx="1275356" cy="4690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GB" sz="1400" kern="1200" dirty="0"/>
                <a:t>Evaluation</a:t>
              </a:r>
              <a:endParaRPr lang="en-IN" sz="1400" kern="1200" dirty="0"/>
            </a:p>
          </p:txBody>
        </p:sp>
      </p:grpSp>
      <p:grpSp>
        <p:nvGrpSpPr>
          <p:cNvPr id="34" name="Group 33">
            <a:extLst>
              <a:ext uri="{FF2B5EF4-FFF2-40B4-BE49-F238E27FC236}">
                <a16:creationId xmlns:a16="http://schemas.microsoft.com/office/drawing/2014/main" id="{BA1F1C04-EFE7-0486-6888-AC8C69B2AB9B}"/>
              </a:ext>
            </a:extLst>
          </p:cNvPr>
          <p:cNvGrpSpPr/>
          <p:nvPr/>
        </p:nvGrpSpPr>
        <p:grpSpPr>
          <a:xfrm>
            <a:off x="10586408" y="2818243"/>
            <a:ext cx="1423379" cy="887725"/>
            <a:chOff x="9303209" y="2938191"/>
            <a:chExt cx="1275356" cy="1080000"/>
          </a:xfrm>
        </p:grpSpPr>
        <p:sp>
          <p:nvSpPr>
            <p:cNvPr id="35" name="Rectangle: Rounded Corners 34">
              <a:extLst>
                <a:ext uri="{FF2B5EF4-FFF2-40B4-BE49-F238E27FC236}">
                  <a16:creationId xmlns:a16="http://schemas.microsoft.com/office/drawing/2014/main" id="{27821624-4D97-1716-D123-C2B19C9A1EC3}"/>
                </a:ext>
              </a:extLst>
            </p:cNvPr>
            <p:cNvSpPr/>
            <p:nvPr/>
          </p:nvSpPr>
          <p:spPr>
            <a:xfrm>
              <a:off x="9303209" y="2938191"/>
              <a:ext cx="1275356" cy="1080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sz="1400"/>
            </a:p>
          </p:txBody>
        </p:sp>
        <p:sp>
          <p:nvSpPr>
            <p:cNvPr id="36" name="Rectangle: Rounded Corners 4">
              <a:extLst>
                <a:ext uri="{FF2B5EF4-FFF2-40B4-BE49-F238E27FC236}">
                  <a16:creationId xmlns:a16="http://schemas.microsoft.com/office/drawing/2014/main" id="{3A9C9EB1-DCB0-6D21-021D-A85D9C9BC25D}"/>
                </a:ext>
              </a:extLst>
            </p:cNvPr>
            <p:cNvSpPr txBox="1"/>
            <p:nvPr/>
          </p:nvSpPr>
          <p:spPr>
            <a:xfrm>
              <a:off x="9334842" y="2969821"/>
              <a:ext cx="1212092" cy="10167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GB" sz="1400" kern="1200" dirty="0"/>
                <a:t> Performance Accuracy</a:t>
              </a:r>
              <a:endParaRPr lang="en-IN" sz="1400" kern="1200" dirty="0"/>
            </a:p>
            <a:p>
              <a:pPr marL="57150" lvl="1" indent="-57150" algn="l" defTabSz="488950">
                <a:lnSpc>
                  <a:spcPct val="90000"/>
                </a:lnSpc>
                <a:spcBef>
                  <a:spcPct val="0"/>
                </a:spcBef>
                <a:spcAft>
                  <a:spcPct val="15000"/>
                </a:spcAft>
                <a:buChar char="•"/>
              </a:pPr>
              <a:r>
                <a:rPr lang="en-GB" sz="1400" kern="1200" dirty="0"/>
                <a:t> Run Time</a:t>
              </a:r>
              <a:endParaRPr lang="en-IN" sz="1400" kern="1200" dirty="0"/>
            </a:p>
          </p:txBody>
        </p:sp>
      </p:grpSp>
      <p:sp>
        <p:nvSpPr>
          <p:cNvPr id="37" name="Arrow: Right 36">
            <a:extLst>
              <a:ext uri="{FF2B5EF4-FFF2-40B4-BE49-F238E27FC236}">
                <a16:creationId xmlns:a16="http://schemas.microsoft.com/office/drawing/2014/main" id="{4150CD0D-D274-B636-CC7E-988D25DD0360}"/>
              </a:ext>
            </a:extLst>
          </p:cNvPr>
          <p:cNvSpPr/>
          <p:nvPr/>
        </p:nvSpPr>
        <p:spPr>
          <a:xfrm>
            <a:off x="2266492" y="2458277"/>
            <a:ext cx="410400" cy="448714"/>
          </a:xfrm>
          <a:prstGeom prst="rightArrow">
            <a:avLst/>
          </a:prstGeom>
          <a:solidFill>
            <a:schemeClr val="tx2">
              <a:lumMod val="10000"/>
              <a:lumOff val="9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578D0020-AF8C-BE94-F5C7-A63332418DAA}"/>
              </a:ext>
            </a:extLst>
          </p:cNvPr>
          <p:cNvSpPr/>
          <p:nvPr/>
        </p:nvSpPr>
        <p:spPr>
          <a:xfrm>
            <a:off x="4658318" y="2403716"/>
            <a:ext cx="410400" cy="448714"/>
          </a:xfrm>
          <a:prstGeom prst="rightArrow">
            <a:avLst/>
          </a:prstGeom>
          <a:solidFill>
            <a:schemeClr val="tx2">
              <a:lumMod val="10000"/>
              <a:lumOff val="9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A7BE18B3-AF48-814B-F119-6E17C5C788E1}"/>
              </a:ext>
            </a:extLst>
          </p:cNvPr>
          <p:cNvSpPr/>
          <p:nvPr/>
        </p:nvSpPr>
        <p:spPr>
          <a:xfrm>
            <a:off x="9677555" y="2437128"/>
            <a:ext cx="495905" cy="448714"/>
          </a:xfrm>
          <a:prstGeom prst="rightArrow">
            <a:avLst/>
          </a:prstGeom>
          <a:solidFill>
            <a:schemeClr val="tx2">
              <a:lumMod val="10000"/>
              <a:lumOff val="9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32159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a:extLst>
              <a:ext uri="{FF2B5EF4-FFF2-40B4-BE49-F238E27FC236}">
                <a16:creationId xmlns:a16="http://schemas.microsoft.com/office/drawing/2014/main" id="{7436B9CB-B0DA-E604-4421-734AC758BA3D}"/>
              </a:ext>
            </a:extLst>
          </p:cNvPr>
          <p:cNvPicPr>
            <a:picLocks noChangeAspect="1"/>
          </p:cNvPicPr>
          <p:nvPr/>
        </p:nvPicPr>
        <p:blipFill rotWithShape="1">
          <a:blip r:embed="rId3"/>
          <a:srcRect l="19714" r="30980"/>
          <a:stretch/>
        </p:blipFill>
        <p:spPr>
          <a:xfrm>
            <a:off x="-1" y="-2"/>
            <a:ext cx="5410198" cy="6858002"/>
          </a:xfrm>
          <a:prstGeom prst="rect">
            <a:avLst/>
          </a:prstGeom>
        </p:spPr>
      </p:pic>
      <p:sp useBgFill="1">
        <p:nvSpPr>
          <p:cNvPr id="10" name="Rectangle 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D91478E-FD80-825E-32C4-1D197553C7B1}"/>
                  </a:ext>
                </a:extLst>
              </p:cNvPr>
              <p:cNvSpPr txBox="1"/>
              <p:nvPr/>
            </p:nvSpPr>
            <p:spPr>
              <a:xfrm>
                <a:off x="6115317" y="2743200"/>
                <a:ext cx="5247340" cy="3496878"/>
              </a:xfrm>
              <a:prstGeom prst="rect">
                <a:avLst/>
              </a:prstGeom>
            </p:spPr>
            <p:txBody>
              <a:bodyPr vert="horz" lIns="91440" tIns="45720" rIns="91440" bIns="45720" rtlCol="0" anchor="ctr">
                <a:normAutofit lnSpcReduction="10000"/>
              </a:bodyPr>
              <a:lstStyle/>
              <a:p>
                <a:pPr marL="342900" indent="-342900">
                  <a:lnSpc>
                    <a:spcPct val="90000"/>
                  </a:lnSpc>
                  <a:spcAft>
                    <a:spcPts val="600"/>
                  </a:spcAft>
                  <a:buFont typeface="Arial" panose="020B0604020202020204" pitchFamily="34" charset="0"/>
                  <a:buChar char="•"/>
                </a:pPr>
                <a:r>
                  <a:rPr lang="en-US" sz="2000" b="1" dirty="0"/>
                  <a:t>Data Transformation Goal</a:t>
                </a:r>
              </a:p>
              <a:p>
                <a:pPr>
                  <a:lnSpc>
                    <a:spcPct val="90000"/>
                  </a:lnSpc>
                  <a:spcAft>
                    <a:spcPts val="600"/>
                  </a:spcAft>
                </a:pPr>
                <a:r>
                  <a:rPr lang="en-US" sz="2000" dirty="0"/>
                  <a:t>Raw text </a:t>
                </a:r>
                <a14:m>
                  <m:oMath xmlns:m="http://schemas.openxmlformats.org/officeDocument/2006/math">
                    <m:r>
                      <a:rPr lang="en-US" sz="2000" b="0" i="1" smtClean="0">
                        <a:latin typeface="Cambria Math" panose="02040503050406030204" pitchFamily="18" charset="0"/>
                      </a:rPr>
                      <m:t>→</m:t>
                    </m:r>
                  </m:oMath>
                </a14:m>
                <a:r>
                  <a:rPr lang="en-US" sz="2000" dirty="0"/>
                  <a:t> floating-point format </a:t>
                </a:r>
                <a14:m>
                  <m:oMath xmlns:m="http://schemas.openxmlformats.org/officeDocument/2006/math">
                    <m:r>
                      <a:rPr lang="en-US" sz="2000" i="1">
                        <a:latin typeface="Cambria Math" panose="02040503050406030204" pitchFamily="18" charset="0"/>
                      </a:rPr>
                      <m:t>→</m:t>
                    </m:r>
                  </m:oMath>
                </a14:m>
                <a:r>
                  <a:rPr lang="en-US" sz="2000" dirty="0"/>
                  <a:t> SQL Tables</a:t>
                </a:r>
              </a:p>
              <a:p>
                <a:pPr>
                  <a:lnSpc>
                    <a:spcPct val="90000"/>
                  </a:lnSpc>
                  <a:spcAft>
                    <a:spcPts val="600"/>
                  </a:spcAft>
                </a:pPr>
                <a:endParaRPr lang="en-US" sz="2000" dirty="0"/>
              </a:p>
              <a:p>
                <a:pPr marL="342900" indent="-342900">
                  <a:lnSpc>
                    <a:spcPct val="90000"/>
                  </a:lnSpc>
                  <a:spcAft>
                    <a:spcPts val="600"/>
                  </a:spcAft>
                  <a:buFont typeface="Arial" panose="020B0604020202020204" pitchFamily="34" charset="0"/>
                  <a:buChar char="•"/>
                </a:pPr>
                <a:r>
                  <a:rPr lang="en-US" sz="2000" b="1" dirty="0"/>
                  <a:t>PySpark Implementation</a:t>
                </a:r>
              </a:p>
              <a:p>
                <a:pPr>
                  <a:lnSpc>
                    <a:spcPct val="90000"/>
                  </a:lnSpc>
                  <a:spcAft>
                    <a:spcPts val="600"/>
                  </a:spcAft>
                </a:pPr>
                <a:r>
                  <a:rPr lang="en-US" sz="2000" dirty="0"/>
                  <a:t>PySpark SQL Functions &amp; User-defined transformation functions</a:t>
                </a:r>
              </a:p>
              <a:p>
                <a:pPr>
                  <a:lnSpc>
                    <a:spcPct val="90000"/>
                  </a:lnSpc>
                  <a:spcAft>
                    <a:spcPts val="600"/>
                  </a:spcAft>
                </a:pPr>
                <a:endParaRPr lang="en-US" sz="2000" dirty="0"/>
              </a:p>
              <a:p>
                <a:pPr marL="342900" indent="-342900">
                  <a:lnSpc>
                    <a:spcPct val="90000"/>
                  </a:lnSpc>
                  <a:spcAft>
                    <a:spcPts val="600"/>
                  </a:spcAft>
                  <a:buFont typeface="Arial" panose="020B0604020202020204" pitchFamily="34" charset="0"/>
                  <a:buChar char="•"/>
                </a:pPr>
                <a:r>
                  <a:rPr lang="en-US" sz="2000" b="1" dirty="0"/>
                  <a:t>Feature Vectorization &amp; Assembly</a:t>
                </a:r>
              </a:p>
              <a:p>
                <a:pPr>
                  <a:lnSpc>
                    <a:spcPct val="90000"/>
                  </a:lnSpc>
                  <a:spcAft>
                    <a:spcPts val="600"/>
                  </a:spcAft>
                </a:pPr>
                <a:r>
                  <a:rPr lang="en-US" sz="2000" dirty="0"/>
                  <a:t>Use vectorizer &amp; Assembler to consolidate multiple data columns into single feature vector</a:t>
                </a:r>
              </a:p>
            </p:txBody>
          </p:sp>
        </mc:Choice>
        <mc:Fallback xmlns="">
          <p:sp>
            <p:nvSpPr>
              <p:cNvPr id="2" name="TextBox 1">
                <a:extLst>
                  <a:ext uri="{FF2B5EF4-FFF2-40B4-BE49-F238E27FC236}">
                    <a16:creationId xmlns:a16="http://schemas.microsoft.com/office/drawing/2014/main" id="{AD91478E-FD80-825E-32C4-1D197553C7B1}"/>
                  </a:ext>
                </a:extLst>
              </p:cNvPr>
              <p:cNvSpPr txBox="1">
                <a:spLocks noRot="1" noChangeAspect="1" noMove="1" noResize="1" noEditPoints="1" noAdjustHandles="1" noChangeArrowheads="1" noChangeShapeType="1" noTextEdit="1"/>
              </p:cNvSpPr>
              <p:nvPr/>
            </p:nvSpPr>
            <p:spPr>
              <a:xfrm>
                <a:off x="6115317" y="2743200"/>
                <a:ext cx="5247340" cy="3496878"/>
              </a:xfrm>
              <a:prstGeom prst="rect">
                <a:avLst/>
              </a:prstGeom>
              <a:blipFill>
                <a:blip r:embed="rId4"/>
                <a:stretch>
                  <a:fillRect l="-1161" r="-813" b="-697"/>
                </a:stretch>
              </a:blipFill>
            </p:spPr>
            <p:txBody>
              <a:bodyPr/>
              <a:lstStyle/>
              <a:p>
                <a:r>
                  <a:rPr lang="en-IN">
                    <a:noFill/>
                  </a:rPr>
                  <a:t> </a:t>
                </a:r>
              </a:p>
            </p:txBody>
          </p:sp>
        </mc:Fallback>
      </mc:AlternateContent>
      <p:sp>
        <p:nvSpPr>
          <p:cNvPr id="3" name="Title 1">
            <a:extLst>
              <a:ext uri="{FF2B5EF4-FFF2-40B4-BE49-F238E27FC236}">
                <a16:creationId xmlns:a16="http://schemas.microsoft.com/office/drawing/2014/main" id="{5912ABB8-5FB3-CAF3-3D1D-208EA93D042B}"/>
              </a:ext>
            </a:extLst>
          </p:cNvPr>
          <p:cNvSpPr txBox="1">
            <a:spLocks/>
          </p:cNvSpPr>
          <p:nvPr/>
        </p:nvSpPr>
        <p:spPr>
          <a:xfrm>
            <a:off x="5909784" y="599738"/>
            <a:ext cx="5452873" cy="1086522"/>
          </a:xfrm>
          <a:prstGeom prst="rect">
            <a:avLst/>
          </a:prstGeom>
        </p:spPr>
        <p:txBody>
          <a:bodyPr anchor="b">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2060"/>
                </a:solidFill>
              </a:rPr>
              <a:t>Data Pre-processing</a:t>
            </a:r>
            <a:endParaRPr lang="en-IN" sz="5400" b="1" dirty="0">
              <a:solidFill>
                <a:srgbClr val="002060"/>
              </a:solidFill>
            </a:endParaRPr>
          </a:p>
        </p:txBody>
      </p:sp>
    </p:spTree>
    <p:extLst>
      <p:ext uri="{BB962C8B-B14F-4D97-AF65-F5344CB8AC3E}">
        <p14:creationId xmlns:p14="http://schemas.microsoft.com/office/powerpoint/2010/main" val="1593774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2168</TotalTime>
  <Words>2015</Words>
  <Application>Microsoft Office PowerPoint</Application>
  <PresentationFormat>Widescreen</PresentationFormat>
  <Paragraphs>283</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Arial</vt:lpstr>
      <vt:lpstr>Calibri</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CHOUDHARY</dc:creator>
  <cp:lastModifiedBy>Emaan Bashir</cp:lastModifiedBy>
  <cp:revision>23</cp:revision>
  <dcterms:created xsi:type="dcterms:W3CDTF">2024-05-15T22:07:40Z</dcterms:created>
  <dcterms:modified xsi:type="dcterms:W3CDTF">2024-05-17T20:18:04Z</dcterms:modified>
</cp:coreProperties>
</file>